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Roboto" panose="02000000000000000000" pitchFamily="2" charset="0"/>
      <p:regular r:id="rId19"/>
    </p:embeddedFont>
    <p:embeddedFont>
      <p:font typeface="Roboto Bold" panose="020B0604020202020204" charset="0"/>
      <p:regular r:id="rId20"/>
    </p:embeddedFont>
    <p:embeddedFont>
      <p:font typeface="Roboto Italics" panose="020B0604020202020204" charset="0"/>
      <p:regular r:id="rId21"/>
    </p:embeddedFont>
    <p:embeddedFont>
      <p:font typeface="Roboto Slab" pitchFamily="2" charset="0"/>
      <p:regular r:id="rId22"/>
    </p:embeddedFont>
    <p:embeddedFont>
      <p:font typeface="Roboto Slab Bold"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0" d="100"/>
          <a:sy n="60" d="100"/>
        </p:scale>
        <p:origin x="370"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22.01.2026</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Freeform 6" descr="preencoded.png">
            <a:hlinkClick r:id="rId3" tooltip="https://gamma.app/?utm_source=made-with-gamma"/>
          </p:cNvPr>
          <p:cNvSpPr/>
          <p:nvPr/>
        </p:nvSpPr>
        <p:spPr>
          <a:xfrm>
            <a:off x="16049015" y="9686925"/>
            <a:ext cx="2153260" cy="514350"/>
          </a:xfrm>
          <a:custGeom>
            <a:avLst/>
            <a:gdLst/>
            <a:ahLst/>
            <a:cxnLst/>
            <a:rect l="l" t="t" r="r" b="b"/>
            <a:pathLst>
              <a:path w="2153260" h="514350">
                <a:moveTo>
                  <a:pt x="0" y="0"/>
                </a:moveTo>
                <a:lnTo>
                  <a:pt x="2153260" y="0"/>
                </a:lnTo>
                <a:lnTo>
                  <a:pt x="2153260" y="514350"/>
                </a:lnTo>
                <a:lnTo>
                  <a:pt x="0" y="514350"/>
                </a:lnTo>
                <a:lnTo>
                  <a:pt x="0" y="0"/>
                </a:lnTo>
                <a:close/>
              </a:path>
            </a:pathLst>
          </a:custGeom>
          <a:blipFill>
            <a:blip r:embed="rId4"/>
            <a:stretch>
              <a:fillRect/>
            </a:stretch>
          </a:blipFill>
        </p:spPr>
      </p:sp>
      <p:sp>
        <p:nvSpPr>
          <p:cNvPr id="7" name="Freeform 7"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8" name="TextBox 8"/>
          <p:cNvSpPr txBox="1"/>
          <p:nvPr/>
        </p:nvSpPr>
        <p:spPr>
          <a:xfrm>
            <a:off x="992238" y="1190777"/>
            <a:ext cx="7088238" cy="905027"/>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Unveiling Insights: </a:t>
            </a:r>
          </a:p>
        </p:txBody>
      </p:sp>
      <p:sp>
        <p:nvSpPr>
          <p:cNvPr id="9" name="TextBox 9"/>
          <p:cNvSpPr txBox="1"/>
          <p:nvPr/>
        </p:nvSpPr>
        <p:spPr>
          <a:xfrm>
            <a:off x="992238" y="2190159"/>
            <a:ext cx="9445523" cy="1790995"/>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The Dynamic Text Analysis Platform</a:t>
            </a:r>
          </a:p>
        </p:txBody>
      </p:sp>
      <p:sp>
        <p:nvSpPr>
          <p:cNvPr id="10" name="TextBox 10"/>
          <p:cNvSpPr txBox="1"/>
          <p:nvPr/>
        </p:nvSpPr>
        <p:spPr>
          <a:xfrm>
            <a:off x="992238" y="5083673"/>
            <a:ext cx="9445523" cy="1909762"/>
          </a:xfrm>
          <a:prstGeom prst="rect">
            <a:avLst/>
          </a:prstGeom>
        </p:spPr>
        <p:txBody>
          <a:bodyPr lIns="0" tIns="0" rIns="0" bIns="0" rtlCol="0" anchor="t">
            <a:spAutoFit/>
          </a:bodyPr>
          <a:lstStyle/>
          <a:p>
            <a:pPr algn="l">
              <a:lnSpc>
                <a:spcPts val="3562"/>
              </a:lnSpc>
            </a:pPr>
            <a:r>
              <a:rPr lang="en-US" sz="2187">
                <a:solidFill>
                  <a:srgbClr val="D6E5EF"/>
                </a:solidFill>
                <a:latin typeface="Roboto"/>
                <a:ea typeface="Roboto"/>
                <a:cs typeface="Roboto"/>
                <a:sym typeface="Roboto"/>
              </a:rPr>
              <a:t>Our mission is to revolutionize how we understand textual data. This presentation outlines the development of a dynamic text analysis platform designed to transform raw text into actionable insights, driving smarter, faster decisions.</a:t>
            </a:r>
          </a:p>
        </p:txBody>
      </p:sp>
      <p:sp>
        <p:nvSpPr>
          <p:cNvPr id="11" name="TextBox 11"/>
          <p:cNvSpPr txBox="1"/>
          <p:nvPr/>
        </p:nvSpPr>
        <p:spPr>
          <a:xfrm>
            <a:off x="992238" y="8172155"/>
            <a:ext cx="9445523" cy="904875"/>
          </a:xfrm>
          <a:prstGeom prst="rect">
            <a:avLst/>
          </a:prstGeom>
        </p:spPr>
        <p:txBody>
          <a:bodyPr lIns="0" tIns="0" rIns="0" bIns="0" rtlCol="0" anchor="t">
            <a:spAutoFit/>
          </a:bodyPr>
          <a:lstStyle/>
          <a:p>
            <a:pPr algn="l">
              <a:lnSpc>
                <a:spcPts val="3437"/>
              </a:lnSpc>
            </a:pPr>
            <a:r>
              <a:rPr lang="en-US" sz="2750" b="1">
                <a:solidFill>
                  <a:srgbClr val="76B9FF"/>
                </a:solidFill>
                <a:latin typeface="Roboto Slab Bold"/>
                <a:ea typeface="Roboto Slab Bold"/>
                <a:cs typeface="Roboto Slab Bold"/>
                <a:sym typeface="Roboto Slab Bold"/>
              </a:rPr>
              <a:t>Presented by:                                                                                           Padmanabham Dhanunjay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2476948" y="570157"/>
            <a:ext cx="5270297" cy="668236"/>
          </a:xfrm>
          <a:prstGeom prst="rect">
            <a:avLst/>
          </a:prstGeom>
        </p:spPr>
        <p:txBody>
          <a:bodyPr lIns="0" tIns="0" rIns="0" bIns="0" rtlCol="0" anchor="t">
            <a:spAutoFit/>
          </a:bodyPr>
          <a:lstStyle/>
          <a:p>
            <a:pPr algn="l">
              <a:lnSpc>
                <a:spcPts val="5124"/>
              </a:lnSpc>
            </a:pPr>
            <a:r>
              <a:rPr lang="en-US" sz="4124">
                <a:solidFill>
                  <a:srgbClr val="76B9FF"/>
                </a:solidFill>
                <a:latin typeface="Roboto Slab"/>
                <a:ea typeface="Roboto Slab"/>
                <a:cs typeface="Roboto Slab"/>
                <a:sym typeface="Roboto Slab"/>
              </a:rPr>
              <a:t> Sentiment Analysis</a:t>
            </a:r>
          </a:p>
        </p:txBody>
      </p:sp>
      <p:sp>
        <p:nvSpPr>
          <p:cNvPr id="7" name="TextBox 7"/>
          <p:cNvSpPr txBox="1"/>
          <p:nvPr/>
        </p:nvSpPr>
        <p:spPr>
          <a:xfrm>
            <a:off x="2476948" y="1667913"/>
            <a:ext cx="6409877" cy="1088384"/>
          </a:xfrm>
          <a:prstGeom prst="rect">
            <a:avLst/>
          </a:prstGeom>
        </p:spPr>
        <p:txBody>
          <a:bodyPr lIns="0" tIns="0" rIns="0" bIns="0" rtlCol="0" anchor="t">
            <a:spAutoFit/>
          </a:bodyPr>
          <a:lstStyle/>
          <a:p>
            <a:pPr marL="245070" lvl="1" indent="-122535" algn="l">
              <a:lnSpc>
                <a:spcPts val="2625"/>
              </a:lnSpc>
              <a:buFont typeface="Arial"/>
              <a:buChar char="•"/>
            </a:pPr>
            <a:r>
              <a:rPr lang="en-US" sz="1625">
                <a:solidFill>
                  <a:srgbClr val="D6E5EF"/>
                </a:solidFill>
                <a:latin typeface="Roboto"/>
                <a:ea typeface="Roboto"/>
                <a:cs typeface="Roboto"/>
                <a:sym typeface="Roboto"/>
              </a:rPr>
              <a:t>Sentiment Analysis is the process of analyzing textual data to determine the emotional tone expressed in it. It classifies text as positive, negative or neutral.</a:t>
            </a:r>
          </a:p>
        </p:txBody>
      </p:sp>
      <p:sp>
        <p:nvSpPr>
          <p:cNvPr id="8" name="TextBox 8"/>
          <p:cNvSpPr txBox="1"/>
          <p:nvPr/>
        </p:nvSpPr>
        <p:spPr>
          <a:xfrm>
            <a:off x="2476948" y="2753763"/>
            <a:ext cx="6409877" cy="1425778"/>
          </a:xfrm>
          <a:prstGeom prst="rect">
            <a:avLst/>
          </a:prstGeom>
        </p:spPr>
        <p:txBody>
          <a:bodyPr lIns="0" tIns="0" rIns="0" bIns="0" rtlCol="0" anchor="t">
            <a:spAutoFit/>
          </a:bodyPr>
          <a:lstStyle/>
          <a:p>
            <a:pPr marL="245070" lvl="1" indent="-122535" algn="l">
              <a:lnSpc>
                <a:spcPts val="2625"/>
              </a:lnSpc>
              <a:buFont typeface="Arial"/>
              <a:buChar char="•"/>
            </a:pPr>
            <a:r>
              <a:rPr lang="en-US" sz="1625">
                <a:solidFill>
                  <a:srgbClr val="D6E5EF"/>
                </a:solidFill>
                <a:latin typeface="Roboto"/>
                <a:ea typeface="Roboto"/>
                <a:cs typeface="Roboto"/>
                <a:sym typeface="Roboto"/>
              </a:rPr>
              <a:t>By analyzing this huge data of Amazon food reviews,  we can measure customer satisfaction, spot trends early, handle negative feedback quickly and make better decisions based on how people actually feel.</a:t>
            </a:r>
          </a:p>
        </p:txBody>
      </p:sp>
      <p:sp>
        <p:nvSpPr>
          <p:cNvPr id="9" name="Freeform 9" descr="preencoded.png"/>
          <p:cNvSpPr/>
          <p:nvPr/>
        </p:nvSpPr>
        <p:spPr>
          <a:xfrm>
            <a:off x="9410700" y="1791595"/>
            <a:ext cx="6409877" cy="2915841"/>
          </a:xfrm>
          <a:custGeom>
            <a:avLst/>
            <a:gdLst/>
            <a:ahLst/>
            <a:cxnLst/>
            <a:rect l="l" t="t" r="r" b="b"/>
            <a:pathLst>
              <a:path w="6409877" h="2915841">
                <a:moveTo>
                  <a:pt x="0" y="0"/>
                </a:moveTo>
                <a:lnTo>
                  <a:pt x="6409877" y="0"/>
                </a:lnTo>
                <a:lnTo>
                  <a:pt x="6409877" y="2915841"/>
                </a:lnTo>
                <a:lnTo>
                  <a:pt x="0" y="2915841"/>
                </a:lnTo>
                <a:lnTo>
                  <a:pt x="0" y="0"/>
                </a:lnTo>
                <a:close/>
              </a:path>
            </a:pathLst>
          </a:custGeom>
          <a:blipFill>
            <a:blip r:embed="rId3"/>
            <a:stretch>
              <a:fillRect l="-23" r="-23"/>
            </a:stretch>
          </a:blipFill>
        </p:spPr>
      </p:sp>
      <p:grpSp>
        <p:nvGrpSpPr>
          <p:cNvPr id="10" name="Group 10"/>
          <p:cNvGrpSpPr/>
          <p:nvPr/>
        </p:nvGrpSpPr>
        <p:grpSpPr>
          <a:xfrm>
            <a:off x="2472185" y="5751309"/>
            <a:ext cx="13343630" cy="3963591"/>
            <a:chOff x="0" y="0"/>
            <a:chExt cx="17791506" cy="5284788"/>
          </a:xfrm>
        </p:grpSpPr>
        <p:sp>
          <p:nvSpPr>
            <p:cNvPr id="11" name="Freeform 11"/>
            <p:cNvSpPr/>
            <p:nvPr/>
          </p:nvSpPr>
          <p:spPr>
            <a:xfrm>
              <a:off x="0" y="0"/>
              <a:ext cx="17791556" cy="5284724"/>
            </a:xfrm>
            <a:custGeom>
              <a:avLst/>
              <a:gdLst/>
              <a:ahLst/>
              <a:cxnLst/>
              <a:rect l="l" t="t" r="r" b="b"/>
              <a:pathLst>
                <a:path w="17791556" h="5284724">
                  <a:moveTo>
                    <a:pt x="0" y="48514"/>
                  </a:moveTo>
                  <a:cubicBezTo>
                    <a:pt x="0" y="21717"/>
                    <a:pt x="21717" y="0"/>
                    <a:pt x="48641" y="0"/>
                  </a:cubicBezTo>
                  <a:lnTo>
                    <a:pt x="17742915" y="0"/>
                  </a:lnTo>
                  <a:lnTo>
                    <a:pt x="17742915" y="6350"/>
                  </a:lnTo>
                  <a:lnTo>
                    <a:pt x="17742915" y="0"/>
                  </a:lnTo>
                  <a:cubicBezTo>
                    <a:pt x="17769712" y="0"/>
                    <a:pt x="17791556" y="21717"/>
                    <a:pt x="17791556" y="48514"/>
                  </a:cubicBezTo>
                  <a:lnTo>
                    <a:pt x="17785206" y="48514"/>
                  </a:lnTo>
                  <a:lnTo>
                    <a:pt x="17791556" y="48514"/>
                  </a:lnTo>
                  <a:lnTo>
                    <a:pt x="17791556" y="5236210"/>
                  </a:lnTo>
                  <a:lnTo>
                    <a:pt x="17785206" y="5236210"/>
                  </a:lnTo>
                  <a:lnTo>
                    <a:pt x="17791556" y="5236210"/>
                  </a:lnTo>
                  <a:cubicBezTo>
                    <a:pt x="17791556" y="5263007"/>
                    <a:pt x="17769839" y="5284724"/>
                    <a:pt x="17742915" y="5284724"/>
                  </a:cubicBezTo>
                  <a:lnTo>
                    <a:pt x="17742915" y="5278374"/>
                  </a:lnTo>
                  <a:lnTo>
                    <a:pt x="17742915" y="5284724"/>
                  </a:lnTo>
                  <a:lnTo>
                    <a:pt x="48641" y="5284724"/>
                  </a:lnTo>
                  <a:lnTo>
                    <a:pt x="48641" y="5278374"/>
                  </a:lnTo>
                  <a:lnTo>
                    <a:pt x="48641" y="5284724"/>
                  </a:lnTo>
                  <a:cubicBezTo>
                    <a:pt x="21844" y="5284724"/>
                    <a:pt x="0" y="5263007"/>
                    <a:pt x="0" y="5236210"/>
                  </a:cubicBezTo>
                  <a:lnTo>
                    <a:pt x="0" y="48514"/>
                  </a:lnTo>
                  <a:lnTo>
                    <a:pt x="6350" y="48514"/>
                  </a:lnTo>
                  <a:lnTo>
                    <a:pt x="0" y="48514"/>
                  </a:lnTo>
                  <a:moveTo>
                    <a:pt x="12700" y="48514"/>
                  </a:moveTo>
                  <a:lnTo>
                    <a:pt x="12700" y="5236210"/>
                  </a:lnTo>
                  <a:lnTo>
                    <a:pt x="6350" y="5236210"/>
                  </a:lnTo>
                  <a:lnTo>
                    <a:pt x="12700" y="5236210"/>
                  </a:lnTo>
                  <a:cubicBezTo>
                    <a:pt x="12700" y="5256022"/>
                    <a:pt x="28702" y="5272024"/>
                    <a:pt x="48641" y="5272024"/>
                  </a:cubicBezTo>
                  <a:lnTo>
                    <a:pt x="17742915" y="5272024"/>
                  </a:lnTo>
                  <a:cubicBezTo>
                    <a:pt x="17762728" y="5272024"/>
                    <a:pt x="17778856" y="5256022"/>
                    <a:pt x="17778856" y="5236210"/>
                  </a:cubicBezTo>
                  <a:lnTo>
                    <a:pt x="17778856" y="48514"/>
                  </a:lnTo>
                  <a:cubicBezTo>
                    <a:pt x="17778856" y="28702"/>
                    <a:pt x="17762854" y="12700"/>
                    <a:pt x="17742915" y="12700"/>
                  </a:cubicBezTo>
                  <a:lnTo>
                    <a:pt x="48641" y="12700"/>
                  </a:lnTo>
                  <a:lnTo>
                    <a:pt x="48641" y="6350"/>
                  </a:lnTo>
                  <a:lnTo>
                    <a:pt x="48641" y="12700"/>
                  </a:lnTo>
                  <a:cubicBezTo>
                    <a:pt x="28702" y="12700"/>
                    <a:pt x="12700" y="28702"/>
                    <a:pt x="12700" y="48514"/>
                  </a:cubicBezTo>
                  <a:close/>
                </a:path>
              </a:pathLst>
            </a:custGeom>
            <a:solidFill>
              <a:srgbClr val="FFFFFF">
                <a:alpha val="5490"/>
              </a:srgbClr>
            </a:solidFill>
            <a:ln w="12700">
              <a:solidFill>
                <a:srgbClr val="000000"/>
              </a:solidFill>
            </a:ln>
          </p:spPr>
        </p:sp>
      </p:grpSp>
      <p:grpSp>
        <p:nvGrpSpPr>
          <p:cNvPr id="12" name="Group 12"/>
          <p:cNvGrpSpPr/>
          <p:nvPr/>
        </p:nvGrpSpPr>
        <p:grpSpPr>
          <a:xfrm>
            <a:off x="2486473" y="5765597"/>
            <a:ext cx="13315055" cy="2532755"/>
            <a:chOff x="0" y="0"/>
            <a:chExt cx="17753406" cy="3377006"/>
          </a:xfrm>
        </p:grpSpPr>
        <p:sp>
          <p:nvSpPr>
            <p:cNvPr id="13" name="Freeform 13"/>
            <p:cNvSpPr/>
            <p:nvPr/>
          </p:nvSpPr>
          <p:spPr>
            <a:xfrm>
              <a:off x="0" y="0"/>
              <a:ext cx="17753457" cy="3377057"/>
            </a:xfrm>
            <a:custGeom>
              <a:avLst/>
              <a:gdLst/>
              <a:ahLst/>
              <a:cxnLst/>
              <a:rect l="l" t="t" r="r" b="b"/>
              <a:pathLst>
                <a:path w="17753457" h="3377057">
                  <a:moveTo>
                    <a:pt x="0" y="0"/>
                  </a:moveTo>
                  <a:lnTo>
                    <a:pt x="17753457" y="0"/>
                  </a:lnTo>
                  <a:lnTo>
                    <a:pt x="17753457" y="3377057"/>
                  </a:lnTo>
                  <a:lnTo>
                    <a:pt x="0" y="3377057"/>
                  </a:lnTo>
                  <a:close/>
                </a:path>
              </a:pathLst>
            </a:custGeom>
            <a:solidFill>
              <a:srgbClr val="FFFFFF">
                <a:alpha val="0"/>
              </a:srgbClr>
            </a:solidFill>
            <a:ln w="12700">
              <a:solidFill>
                <a:srgbClr val="000000"/>
              </a:solidFill>
            </a:ln>
          </p:spPr>
        </p:sp>
      </p:grpSp>
      <p:sp>
        <p:nvSpPr>
          <p:cNvPr id="14" name="TextBox 14"/>
          <p:cNvSpPr txBox="1"/>
          <p:nvPr/>
        </p:nvSpPr>
        <p:spPr>
          <a:xfrm>
            <a:off x="2697213" y="5891955"/>
            <a:ext cx="6231284" cy="668236"/>
          </a:xfrm>
          <a:prstGeom prst="rect">
            <a:avLst/>
          </a:prstGeom>
        </p:spPr>
        <p:txBody>
          <a:bodyPr lIns="0" tIns="0" rIns="0" bIns="0" rtlCol="0" anchor="t">
            <a:spAutoFit/>
          </a:bodyPr>
          <a:lstStyle/>
          <a:p>
            <a:pPr algn="l">
              <a:lnSpc>
                <a:spcPts val="2562"/>
              </a:lnSpc>
            </a:pPr>
            <a:r>
              <a:rPr lang="en-US" sz="2062">
                <a:solidFill>
                  <a:srgbClr val="76B9FF"/>
                </a:solidFill>
                <a:latin typeface="Roboto Slab"/>
                <a:ea typeface="Roboto Slab"/>
                <a:cs typeface="Roboto Slab"/>
                <a:sym typeface="Roboto Slab"/>
              </a:rPr>
              <a:t>Combined Text feature by merging Review Summaries with Body Text.</a:t>
            </a:r>
          </a:p>
        </p:txBody>
      </p:sp>
      <p:sp>
        <p:nvSpPr>
          <p:cNvPr id="15" name="TextBox 15"/>
          <p:cNvSpPr txBox="1"/>
          <p:nvPr/>
        </p:nvSpPr>
        <p:spPr>
          <a:xfrm>
            <a:off x="2697213" y="6610350"/>
            <a:ext cx="6231284" cy="1088384"/>
          </a:xfrm>
          <a:prstGeom prst="rect">
            <a:avLst/>
          </a:prstGeom>
        </p:spPr>
        <p:txBody>
          <a:bodyPr lIns="0" tIns="0" rIns="0" bIns="0" rtlCol="0" anchor="t">
            <a:spAutoFit/>
          </a:bodyPr>
          <a:lstStyle/>
          <a:p>
            <a:pPr algn="l">
              <a:lnSpc>
                <a:spcPts val="2625"/>
              </a:lnSpc>
            </a:pPr>
            <a:r>
              <a:rPr lang="en-US" sz="1625">
                <a:solidFill>
                  <a:srgbClr val="D6E5EF"/>
                </a:solidFill>
                <a:latin typeface="Roboto"/>
                <a:ea typeface="Roboto"/>
                <a:cs typeface="Roboto"/>
                <a:sym typeface="Roboto"/>
              </a:rPr>
              <a:t>This captures the "Title" (Summary) which often contains the strongest sentiment, providing the model with a richer, more comprehensive data signal.</a:t>
            </a:r>
          </a:p>
        </p:txBody>
      </p:sp>
      <p:sp>
        <p:nvSpPr>
          <p:cNvPr id="16" name="TextBox 16"/>
          <p:cNvSpPr txBox="1"/>
          <p:nvPr/>
        </p:nvSpPr>
        <p:spPr>
          <a:xfrm>
            <a:off x="9359503" y="5891955"/>
            <a:ext cx="6231284" cy="668236"/>
          </a:xfrm>
          <a:prstGeom prst="rect">
            <a:avLst/>
          </a:prstGeom>
        </p:spPr>
        <p:txBody>
          <a:bodyPr lIns="0" tIns="0" rIns="0" bIns="0" rtlCol="0" anchor="t">
            <a:spAutoFit/>
          </a:bodyPr>
          <a:lstStyle/>
          <a:p>
            <a:pPr algn="l">
              <a:lnSpc>
                <a:spcPts val="2562"/>
              </a:lnSpc>
            </a:pPr>
            <a:r>
              <a:rPr lang="en-US" sz="2062">
                <a:solidFill>
                  <a:srgbClr val="76B9FF"/>
                </a:solidFill>
                <a:latin typeface="Roboto Slab"/>
                <a:ea typeface="Roboto Slab"/>
                <a:cs typeface="Roboto Slab"/>
                <a:sym typeface="Roboto Slab"/>
              </a:rPr>
              <a:t>Domain-Specific Filtering and Sentiment Preservation</a:t>
            </a:r>
          </a:p>
        </p:txBody>
      </p:sp>
      <p:sp>
        <p:nvSpPr>
          <p:cNvPr id="17" name="TextBox 17"/>
          <p:cNvSpPr txBox="1"/>
          <p:nvPr/>
        </p:nvSpPr>
        <p:spPr>
          <a:xfrm>
            <a:off x="9359503" y="6610350"/>
            <a:ext cx="6231284" cy="1088384"/>
          </a:xfrm>
          <a:prstGeom prst="rect">
            <a:avLst/>
          </a:prstGeom>
        </p:spPr>
        <p:txBody>
          <a:bodyPr lIns="0" tIns="0" rIns="0" bIns="0" rtlCol="0" anchor="t">
            <a:spAutoFit/>
          </a:bodyPr>
          <a:lstStyle/>
          <a:p>
            <a:pPr algn="l">
              <a:lnSpc>
                <a:spcPts val="2625"/>
              </a:lnSpc>
            </a:pPr>
            <a:r>
              <a:rPr lang="en-US" sz="1625">
                <a:solidFill>
                  <a:srgbClr val="D6E5EF"/>
                </a:solidFill>
                <a:latin typeface="Roboto"/>
                <a:ea typeface="Roboto"/>
                <a:cs typeface="Roboto"/>
                <a:sym typeface="Roboto"/>
              </a:rPr>
              <a:t>Removed generic "Platform Noise" (e.g., </a:t>
            </a:r>
            <a:r>
              <a:rPr lang="en-US" sz="1625" i="1">
                <a:solidFill>
                  <a:srgbClr val="D6E5EF"/>
                </a:solidFill>
                <a:latin typeface="Roboto Italics"/>
                <a:ea typeface="Roboto Italics"/>
                <a:cs typeface="Roboto Italics"/>
                <a:sym typeface="Roboto Italics"/>
              </a:rPr>
              <a:t>Amazon, Purchase, Shipping, Seller</a:t>
            </a:r>
            <a:r>
              <a:rPr lang="en-US" sz="1625">
                <a:solidFill>
                  <a:srgbClr val="D6E5EF"/>
                </a:solidFill>
                <a:latin typeface="Roboto"/>
                <a:ea typeface="Roboto"/>
                <a:cs typeface="Roboto"/>
                <a:sym typeface="Roboto"/>
              </a:rPr>
              <a:t>). Strategically protected </a:t>
            </a:r>
            <a:r>
              <a:rPr lang="en-US" sz="1625" b="1">
                <a:solidFill>
                  <a:srgbClr val="D6E5EF"/>
                </a:solidFill>
                <a:latin typeface="Roboto Bold"/>
                <a:ea typeface="Roboto Bold"/>
                <a:cs typeface="Roboto Bold"/>
                <a:sym typeface="Roboto Bold"/>
              </a:rPr>
              <a:t>"Negation" and "Intensity"</a:t>
            </a:r>
            <a:r>
              <a:rPr lang="en-US" sz="1625">
                <a:solidFill>
                  <a:srgbClr val="D6E5EF"/>
                </a:solidFill>
                <a:latin typeface="Roboto"/>
                <a:ea typeface="Roboto"/>
                <a:cs typeface="Roboto"/>
                <a:sym typeface="Roboto"/>
              </a:rPr>
              <a:t> words (e.g., </a:t>
            </a:r>
            <a:r>
              <a:rPr lang="en-US" sz="1625" i="1">
                <a:solidFill>
                  <a:srgbClr val="D6E5EF"/>
                </a:solidFill>
                <a:latin typeface="Roboto Italics"/>
                <a:ea typeface="Roboto Italics"/>
                <a:cs typeface="Roboto Italics"/>
                <a:sym typeface="Roboto Italics"/>
              </a:rPr>
              <a:t>Not, Never, Very, But</a:t>
            </a:r>
            <a:r>
              <a:rPr lang="en-US" sz="1625">
                <a:solidFill>
                  <a:srgbClr val="D6E5EF"/>
                </a:solidFill>
                <a:latin typeface="Roboto"/>
                <a:ea typeface="Roboto"/>
                <a:cs typeface="Roboto"/>
                <a:sym typeface="Roboto"/>
              </a:rPr>
              <a:t>).</a:t>
            </a:r>
          </a:p>
        </p:txBody>
      </p:sp>
      <p:grpSp>
        <p:nvGrpSpPr>
          <p:cNvPr id="18" name="Group 18"/>
          <p:cNvGrpSpPr/>
          <p:nvPr/>
        </p:nvGrpSpPr>
        <p:grpSpPr>
          <a:xfrm>
            <a:off x="2486473" y="8298361"/>
            <a:ext cx="13315055" cy="1402261"/>
            <a:chOff x="0" y="0"/>
            <a:chExt cx="17753406" cy="1869681"/>
          </a:xfrm>
        </p:grpSpPr>
        <p:sp>
          <p:nvSpPr>
            <p:cNvPr id="19" name="Freeform 19"/>
            <p:cNvSpPr/>
            <p:nvPr/>
          </p:nvSpPr>
          <p:spPr>
            <a:xfrm>
              <a:off x="0" y="0"/>
              <a:ext cx="17753457" cy="1869694"/>
            </a:xfrm>
            <a:custGeom>
              <a:avLst/>
              <a:gdLst/>
              <a:ahLst/>
              <a:cxnLst/>
              <a:rect l="l" t="t" r="r" b="b"/>
              <a:pathLst>
                <a:path w="17753457" h="1869694">
                  <a:moveTo>
                    <a:pt x="0" y="0"/>
                  </a:moveTo>
                  <a:lnTo>
                    <a:pt x="17753457" y="0"/>
                  </a:lnTo>
                  <a:lnTo>
                    <a:pt x="17753457" y="1869694"/>
                  </a:lnTo>
                  <a:lnTo>
                    <a:pt x="0" y="1869694"/>
                  </a:lnTo>
                  <a:close/>
                </a:path>
              </a:pathLst>
            </a:custGeom>
            <a:solidFill>
              <a:srgbClr val="000000">
                <a:alpha val="0"/>
              </a:srgbClr>
            </a:solidFill>
            <a:ln w="12700">
              <a:solidFill>
                <a:srgbClr val="000000"/>
              </a:solidFill>
            </a:ln>
          </p:spPr>
        </p:sp>
      </p:grpSp>
      <p:sp>
        <p:nvSpPr>
          <p:cNvPr id="20" name="TextBox 20"/>
          <p:cNvSpPr txBox="1"/>
          <p:nvPr/>
        </p:nvSpPr>
        <p:spPr>
          <a:xfrm>
            <a:off x="2697213" y="8424710"/>
            <a:ext cx="4995415" cy="338880"/>
          </a:xfrm>
          <a:prstGeom prst="rect">
            <a:avLst/>
          </a:prstGeom>
        </p:spPr>
        <p:txBody>
          <a:bodyPr lIns="0" tIns="0" rIns="0" bIns="0" rtlCol="0" anchor="t">
            <a:spAutoFit/>
          </a:bodyPr>
          <a:lstStyle/>
          <a:p>
            <a:pPr algn="l">
              <a:lnSpc>
                <a:spcPts val="2562"/>
              </a:lnSpc>
            </a:pPr>
            <a:r>
              <a:rPr lang="en-US" sz="2062">
                <a:solidFill>
                  <a:srgbClr val="76B9FF"/>
                </a:solidFill>
                <a:latin typeface="Roboto Slab"/>
                <a:ea typeface="Roboto Slab"/>
                <a:cs typeface="Roboto Slab"/>
                <a:sym typeface="Roboto Slab"/>
              </a:rPr>
              <a:t>Used TF-IDF to convert text into vectors.</a:t>
            </a:r>
          </a:p>
        </p:txBody>
      </p:sp>
      <p:sp>
        <p:nvSpPr>
          <p:cNvPr id="21" name="TextBox 21"/>
          <p:cNvSpPr txBox="1"/>
          <p:nvPr/>
        </p:nvSpPr>
        <p:spPr>
          <a:xfrm>
            <a:off x="2697213" y="8813749"/>
            <a:ext cx="6231284" cy="750989"/>
          </a:xfrm>
          <a:prstGeom prst="rect">
            <a:avLst/>
          </a:prstGeom>
        </p:spPr>
        <p:txBody>
          <a:bodyPr lIns="0" tIns="0" rIns="0" bIns="0" rtlCol="0" anchor="t">
            <a:spAutoFit/>
          </a:bodyPr>
          <a:lstStyle/>
          <a:p>
            <a:pPr algn="l">
              <a:lnSpc>
                <a:spcPts val="2625"/>
              </a:lnSpc>
            </a:pPr>
            <a:r>
              <a:rPr lang="en-US" sz="1625">
                <a:solidFill>
                  <a:srgbClr val="D6E5EF"/>
                </a:solidFill>
                <a:latin typeface="Roboto"/>
                <a:ea typeface="Roboto"/>
                <a:cs typeface="Roboto"/>
                <a:sym typeface="Roboto"/>
              </a:rPr>
              <a:t>Unlike simple word counting, TF-IDF penalizes common words and rewards unique, descriptive words.</a:t>
            </a:r>
          </a:p>
        </p:txBody>
      </p:sp>
      <p:sp>
        <p:nvSpPr>
          <p:cNvPr id="22" name="TextBox 22"/>
          <p:cNvSpPr txBox="1"/>
          <p:nvPr/>
        </p:nvSpPr>
        <p:spPr>
          <a:xfrm>
            <a:off x="9359503" y="8424710"/>
            <a:ext cx="5043488" cy="338880"/>
          </a:xfrm>
          <a:prstGeom prst="rect">
            <a:avLst/>
          </a:prstGeom>
        </p:spPr>
        <p:txBody>
          <a:bodyPr lIns="0" tIns="0" rIns="0" bIns="0" rtlCol="0" anchor="t">
            <a:spAutoFit/>
          </a:bodyPr>
          <a:lstStyle/>
          <a:p>
            <a:pPr algn="l">
              <a:lnSpc>
                <a:spcPts val="2562"/>
              </a:lnSpc>
            </a:pPr>
            <a:r>
              <a:rPr lang="en-US" sz="2062">
                <a:solidFill>
                  <a:srgbClr val="76B9FF"/>
                </a:solidFill>
                <a:latin typeface="Roboto Slab"/>
                <a:ea typeface="Roboto Slab"/>
                <a:cs typeface="Roboto Slab"/>
                <a:sym typeface="Roboto Slab"/>
              </a:rPr>
              <a:t>Algorithm Selection: Logistic Regression</a:t>
            </a:r>
          </a:p>
        </p:txBody>
      </p:sp>
      <p:sp>
        <p:nvSpPr>
          <p:cNvPr id="23" name="TextBox 23"/>
          <p:cNvSpPr txBox="1"/>
          <p:nvPr/>
        </p:nvSpPr>
        <p:spPr>
          <a:xfrm>
            <a:off x="9359503" y="8813749"/>
            <a:ext cx="6231284" cy="750989"/>
          </a:xfrm>
          <a:prstGeom prst="rect">
            <a:avLst/>
          </a:prstGeom>
        </p:spPr>
        <p:txBody>
          <a:bodyPr lIns="0" tIns="0" rIns="0" bIns="0" rtlCol="0" anchor="t">
            <a:spAutoFit/>
          </a:bodyPr>
          <a:lstStyle/>
          <a:p>
            <a:pPr algn="l">
              <a:lnSpc>
                <a:spcPts val="2625"/>
              </a:lnSpc>
            </a:pPr>
            <a:r>
              <a:rPr lang="en-US" sz="1625">
                <a:solidFill>
                  <a:srgbClr val="D6E5EF"/>
                </a:solidFill>
                <a:latin typeface="Roboto"/>
                <a:ea typeface="Roboto"/>
                <a:cs typeface="Roboto"/>
                <a:sym typeface="Roboto"/>
              </a:rPr>
              <a:t>It is highly efficient for high-dimensional text data and provides clear probability scores.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976017" y="729558"/>
            <a:ext cx="7675512" cy="909638"/>
          </a:xfrm>
          <a:prstGeom prst="rect">
            <a:avLst/>
          </a:prstGeom>
        </p:spPr>
        <p:txBody>
          <a:bodyPr lIns="0" tIns="0" rIns="0" bIns="0" rtlCol="0" anchor="t">
            <a:spAutoFit/>
          </a:bodyPr>
          <a:lstStyle/>
          <a:p>
            <a:pPr algn="l">
              <a:lnSpc>
                <a:spcPts val="6812"/>
              </a:lnSpc>
            </a:pPr>
            <a:r>
              <a:rPr lang="en-US" sz="5437">
                <a:solidFill>
                  <a:srgbClr val="76B9FF"/>
                </a:solidFill>
                <a:latin typeface="Roboto Slab"/>
                <a:ea typeface="Roboto Slab"/>
                <a:cs typeface="Roboto Slab"/>
                <a:sym typeface="Roboto Slab"/>
              </a:rPr>
              <a:t>Evaluation and Metrics</a:t>
            </a:r>
          </a:p>
        </p:txBody>
      </p:sp>
      <p:sp>
        <p:nvSpPr>
          <p:cNvPr id="7" name="Freeform 7" descr="preencoded.png"/>
          <p:cNvSpPr/>
          <p:nvPr/>
        </p:nvSpPr>
        <p:spPr>
          <a:xfrm>
            <a:off x="976017" y="2371134"/>
            <a:ext cx="7684741" cy="3265284"/>
          </a:xfrm>
          <a:custGeom>
            <a:avLst/>
            <a:gdLst/>
            <a:ahLst/>
            <a:cxnLst/>
            <a:rect l="l" t="t" r="r" b="b"/>
            <a:pathLst>
              <a:path w="7684741" h="3265284">
                <a:moveTo>
                  <a:pt x="0" y="0"/>
                </a:moveTo>
                <a:lnTo>
                  <a:pt x="7684742" y="0"/>
                </a:lnTo>
                <a:lnTo>
                  <a:pt x="7684742" y="3265285"/>
                </a:lnTo>
                <a:lnTo>
                  <a:pt x="0" y="3265285"/>
                </a:lnTo>
                <a:lnTo>
                  <a:pt x="0" y="0"/>
                </a:lnTo>
                <a:close/>
              </a:path>
            </a:pathLst>
          </a:custGeom>
          <a:blipFill>
            <a:blip r:embed="rId3"/>
            <a:stretch>
              <a:fillRect t="-14" b="-14"/>
            </a:stretch>
          </a:blipFill>
        </p:spPr>
      </p:sp>
      <p:sp>
        <p:nvSpPr>
          <p:cNvPr id="8" name="TextBox 8"/>
          <p:cNvSpPr txBox="1"/>
          <p:nvPr/>
        </p:nvSpPr>
        <p:spPr>
          <a:xfrm>
            <a:off x="976017" y="6552009"/>
            <a:ext cx="7827759" cy="1433808"/>
          </a:xfrm>
          <a:prstGeom prst="rect">
            <a:avLst/>
          </a:prstGeom>
        </p:spPr>
        <p:txBody>
          <a:bodyPr lIns="0" tIns="0" rIns="0" bIns="0" rtlCol="0" anchor="t">
            <a:spAutoFit/>
          </a:bodyPr>
          <a:lstStyle/>
          <a:p>
            <a:pPr marL="329902" lvl="1" indent="-164951" algn="l">
              <a:lnSpc>
                <a:spcPts val="3500"/>
              </a:lnSpc>
              <a:buFont typeface="Arial"/>
              <a:buChar char="•"/>
            </a:pPr>
            <a:r>
              <a:rPr lang="en-US" sz="2187">
                <a:solidFill>
                  <a:srgbClr val="D6E5EF"/>
                </a:solidFill>
                <a:latin typeface="Roboto"/>
                <a:ea typeface="Roboto"/>
                <a:cs typeface="Roboto"/>
                <a:sym typeface="Roboto"/>
              </a:rPr>
              <a:t>Uses a class_weight = 'balanced' to handle the imbalance in dataset so model automatically assigns higher weights to minority classes and lower weights to majority classes.</a:t>
            </a:r>
          </a:p>
        </p:txBody>
      </p:sp>
      <p:sp>
        <p:nvSpPr>
          <p:cNvPr id="9" name="TextBox 9"/>
          <p:cNvSpPr txBox="1"/>
          <p:nvPr/>
        </p:nvSpPr>
        <p:spPr>
          <a:xfrm>
            <a:off x="976017" y="7988056"/>
            <a:ext cx="7827759" cy="1433808"/>
          </a:xfrm>
          <a:prstGeom prst="rect">
            <a:avLst/>
          </a:prstGeom>
        </p:spPr>
        <p:txBody>
          <a:bodyPr lIns="0" tIns="0" rIns="0" bIns="0" rtlCol="0" anchor="t">
            <a:spAutoFit/>
          </a:bodyPr>
          <a:lstStyle/>
          <a:p>
            <a:pPr marL="329902" lvl="1" indent="-164951" algn="l">
              <a:lnSpc>
                <a:spcPts val="3500"/>
              </a:lnSpc>
              <a:buFont typeface="Arial"/>
              <a:buChar char="•"/>
            </a:pPr>
            <a:r>
              <a:rPr lang="en-US" sz="2187" b="1">
                <a:solidFill>
                  <a:srgbClr val="D6E5EF"/>
                </a:solidFill>
                <a:latin typeface="Roboto Bold"/>
                <a:ea typeface="Roboto Bold"/>
                <a:cs typeface="Roboto Bold"/>
                <a:sym typeface="Roboto Bold"/>
              </a:rPr>
              <a:t>ROC-AUC Score: 0.986</a:t>
            </a:r>
            <a:r>
              <a:rPr lang="en-US" sz="2187">
                <a:solidFill>
                  <a:srgbClr val="D6E5EF"/>
                </a:solidFill>
                <a:latin typeface="Roboto"/>
                <a:ea typeface="Roboto"/>
                <a:cs typeface="Roboto"/>
                <a:sym typeface="Roboto"/>
              </a:rPr>
              <a:t> – Indicating the model has an extremely high ability to distinguish between positive and negative sentiment without confusion.</a:t>
            </a:r>
          </a:p>
        </p:txBody>
      </p:sp>
      <p:sp>
        <p:nvSpPr>
          <p:cNvPr id="10" name="Freeform 10" descr="preencoded.png"/>
          <p:cNvSpPr/>
          <p:nvPr/>
        </p:nvSpPr>
        <p:spPr>
          <a:xfrm>
            <a:off x="9493748" y="2371134"/>
            <a:ext cx="7827759" cy="6405715"/>
          </a:xfrm>
          <a:custGeom>
            <a:avLst/>
            <a:gdLst/>
            <a:ahLst/>
            <a:cxnLst/>
            <a:rect l="l" t="t" r="r" b="b"/>
            <a:pathLst>
              <a:path w="7827759" h="6405715">
                <a:moveTo>
                  <a:pt x="0" y="0"/>
                </a:moveTo>
                <a:lnTo>
                  <a:pt x="7827760" y="0"/>
                </a:lnTo>
                <a:lnTo>
                  <a:pt x="7827760" y="6405715"/>
                </a:lnTo>
                <a:lnTo>
                  <a:pt x="0" y="6405715"/>
                </a:lnTo>
                <a:lnTo>
                  <a:pt x="0" y="0"/>
                </a:lnTo>
                <a:close/>
              </a:path>
            </a:pathLst>
          </a:custGeom>
          <a:blipFill>
            <a:blip r:embed="rId4"/>
            <a:stretch>
              <a:fillRect t="-24" b="-24"/>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937174" y="719137"/>
            <a:ext cx="6487563" cy="839391"/>
          </a:xfrm>
          <a:prstGeom prst="rect">
            <a:avLst/>
          </a:prstGeom>
        </p:spPr>
        <p:txBody>
          <a:bodyPr lIns="0" tIns="0" rIns="0" bIns="0" rtlCol="0" anchor="t">
            <a:spAutoFit/>
          </a:bodyPr>
          <a:lstStyle/>
          <a:p>
            <a:pPr algn="l">
              <a:lnSpc>
                <a:spcPts val="6374"/>
              </a:lnSpc>
            </a:pPr>
            <a:r>
              <a:rPr lang="en-US" sz="5062">
                <a:solidFill>
                  <a:srgbClr val="76B9FF"/>
                </a:solidFill>
                <a:latin typeface="Roboto Slab"/>
                <a:ea typeface="Roboto Slab"/>
                <a:cs typeface="Roboto Slab"/>
                <a:sym typeface="Roboto Slab"/>
              </a:rPr>
              <a:t>Summarization </a:t>
            </a:r>
          </a:p>
        </p:txBody>
      </p:sp>
      <p:sp>
        <p:nvSpPr>
          <p:cNvPr id="7" name="TextBox 7"/>
          <p:cNvSpPr txBox="1"/>
          <p:nvPr/>
        </p:nvSpPr>
        <p:spPr>
          <a:xfrm>
            <a:off x="937174" y="1982238"/>
            <a:ext cx="16413661" cy="925716"/>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D6E5EF"/>
                </a:solidFill>
                <a:latin typeface="Roboto"/>
                <a:ea typeface="Roboto"/>
                <a:cs typeface="Roboto"/>
                <a:sym typeface="Roboto"/>
              </a:rPr>
              <a:t>Summarization condenses long texts into shorter, accurate versions by extracting key information, crucial for managing information overload in the digital age, primarily through Extractive (picking key sentences) and Abstractive (generating new sentences) methods.</a:t>
            </a:r>
          </a:p>
        </p:txBody>
      </p:sp>
      <p:sp>
        <p:nvSpPr>
          <p:cNvPr id="8" name="TextBox 8"/>
          <p:cNvSpPr txBox="1"/>
          <p:nvPr/>
        </p:nvSpPr>
        <p:spPr>
          <a:xfrm>
            <a:off x="937174" y="3338065"/>
            <a:ext cx="7890272" cy="1340939"/>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D6E5EF"/>
                </a:solidFill>
                <a:latin typeface="Roboto"/>
                <a:ea typeface="Roboto"/>
                <a:cs typeface="Roboto"/>
                <a:sym typeface="Roboto"/>
              </a:rPr>
              <a:t>Utilized BART (Bidirectional and Auto-Regressive Transformers), specifically trained on large-scale news datasets (CNN/Daily Mail) for high-quality summarization.</a:t>
            </a:r>
          </a:p>
        </p:txBody>
      </p:sp>
      <p:sp>
        <p:nvSpPr>
          <p:cNvPr id="9" name="TextBox 9"/>
          <p:cNvSpPr txBox="1"/>
          <p:nvPr/>
        </p:nvSpPr>
        <p:spPr>
          <a:xfrm>
            <a:off x="937174" y="4674546"/>
            <a:ext cx="7890272" cy="925716"/>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D6E5EF"/>
                </a:solidFill>
                <a:latin typeface="Roboto"/>
                <a:ea typeface="Roboto"/>
                <a:cs typeface="Roboto"/>
                <a:sym typeface="Roboto"/>
              </a:rPr>
              <a:t>Employs a bidirectional encoder to understand the full context of a review and a decoder to generate a fluent, readable summary.</a:t>
            </a:r>
          </a:p>
        </p:txBody>
      </p:sp>
      <p:sp>
        <p:nvSpPr>
          <p:cNvPr id="10" name="TextBox 10"/>
          <p:cNvSpPr txBox="1"/>
          <p:nvPr/>
        </p:nvSpPr>
        <p:spPr>
          <a:xfrm>
            <a:off x="937174" y="5595785"/>
            <a:ext cx="7890272" cy="1340939"/>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D6E5EF"/>
                </a:solidFill>
                <a:latin typeface="Roboto"/>
                <a:ea typeface="Roboto"/>
                <a:cs typeface="Roboto"/>
                <a:sym typeface="Roboto"/>
              </a:rPr>
              <a:t>The</a:t>
            </a:r>
            <a:r>
              <a:rPr lang="en-US" sz="2000" b="1">
                <a:solidFill>
                  <a:srgbClr val="D6E5EF"/>
                </a:solidFill>
                <a:latin typeface="Roboto Bold"/>
                <a:ea typeface="Roboto Bold"/>
                <a:cs typeface="Roboto Bold"/>
                <a:sym typeface="Roboto Bold"/>
              </a:rPr>
              <a:t> encoder </a:t>
            </a:r>
            <a:r>
              <a:rPr lang="en-US" sz="2000">
                <a:solidFill>
                  <a:srgbClr val="D6E5EF"/>
                </a:solidFill>
                <a:latin typeface="Roboto"/>
                <a:ea typeface="Roboto"/>
                <a:cs typeface="Roboto"/>
                <a:sym typeface="Roboto"/>
              </a:rPr>
              <a:t>analyzes the input tokens, in both directions. This enables the encoder to understand how different tokens in the input sequence are related to each other .</a:t>
            </a:r>
          </a:p>
        </p:txBody>
      </p:sp>
      <p:sp>
        <p:nvSpPr>
          <p:cNvPr id="11" name="TextBox 11"/>
          <p:cNvSpPr txBox="1"/>
          <p:nvPr/>
        </p:nvSpPr>
        <p:spPr>
          <a:xfrm>
            <a:off x="937174" y="6932266"/>
            <a:ext cx="7890272" cy="1756172"/>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D6E5EF"/>
                </a:solidFill>
                <a:latin typeface="Roboto"/>
                <a:ea typeface="Roboto"/>
                <a:cs typeface="Roboto"/>
                <a:sym typeface="Roboto"/>
              </a:rPr>
              <a:t>The </a:t>
            </a:r>
            <a:r>
              <a:rPr lang="en-US" sz="2000" b="1">
                <a:solidFill>
                  <a:srgbClr val="D6E5EF"/>
                </a:solidFill>
                <a:latin typeface="Roboto Bold"/>
                <a:ea typeface="Roboto Bold"/>
                <a:cs typeface="Roboto Bold"/>
                <a:sym typeface="Roboto Bold"/>
              </a:rPr>
              <a:t>decoder</a:t>
            </a:r>
            <a:r>
              <a:rPr lang="en-US" sz="2000">
                <a:solidFill>
                  <a:srgbClr val="D6E5EF"/>
                </a:solidFill>
                <a:latin typeface="Roboto"/>
                <a:ea typeface="Roboto"/>
                <a:cs typeface="Roboto"/>
                <a:sym typeface="Roboto"/>
              </a:rPr>
              <a:t> operates as a right Transformer processing the output tokens sequentially. This ensures that the decoder generates an output sequence that makes sense and flows coherently.</a:t>
            </a:r>
          </a:p>
        </p:txBody>
      </p:sp>
      <p:sp>
        <p:nvSpPr>
          <p:cNvPr id="12" name="Freeform 12" descr="preencoded.png"/>
          <p:cNvSpPr/>
          <p:nvPr/>
        </p:nvSpPr>
        <p:spPr>
          <a:xfrm>
            <a:off x="9470079" y="3491655"/>
            <a:ext cx="7890272" cy="5755777"/>
          </a:xfrm>
          <a:custGeom>
            <a:avLst/>
            <a:gdLst/>
            <a:ahLst/>
            <a:cxnLst/>
            <a:rect l="l" t="t" r="r" b="b"/>
            <a:pathLst>
              <a:path w="7890272" h="5755777">
                <a:moveTo>
                  <a:pt x="0" y="0"/>
                </a:moveTo>
                <a:lnTo>
                  <a:pt x="7890272" y="0"/>
                </a:lnTo>
                <a:lnTo>
                  <a:pt x="7890272" y="5755777"/>
                </a:lnTo>
                <a:lnTo>
                  <a:pt x="0" y="5755777"/>
                </a:lnTo>
                <a:lnTo>
                  <a:pt x="0" y="0"/>
                </a:lnTo>
                <a:close/>
              </a:path>
            </a:pathLst>
          </a:custGeom>
          <a:blipFill>
            <a:blip r:embed="rId3"/>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1065314" y="684762"/>
            <a:ext cx="6471495" cy="817216"/>
          </a:xfrm>
          <a:prstGeom prst="rect">
            <a:avLst/>
          </a:prstGeom>
        </p:spPr>
        <p:txBody>
          <a:bodyPr lIns="0" tIns="0" rIns="0" bIns="0" rtlCol="0" anchor="t">
            <a:spAutoFit/>
          </a:bodyPr>
          <a:lstStyle/>
          <a:p>
            <a:pPr algn="l">
              <a:lnSpc>
                <a:spcPts val="6249"/>
              </a:lnSpc>
            </a:pPr>
            <a:r>
              <a:rPr lang="en-US" sz="4999">
                <a:solidFill>
                  <a:srgbClr val="76B9FF"/>
                </a:solidFill>
                <a:latin typeface="Roboto Slab"/>
                <a:ea typeface="Roboto Slab"/>
                <a:cs typeface="Roboto Slab"/>
                <a:sym typeface="Roboto Slab"/>
              </a:rPr>
              <a:t>Visualizing the Story </a:t>
            </a:r>
          </a:p>
        </p:txBody>
      </p:sp>
      <p:sp>
        <p:nvSpPr>
          <p:cNvPr id="7" name="TextBox 7"/>
          <p:cNvSpPr txBox="1"/>
          <p:nvPr/>
        </p:nvSpPr>
        <p:spPr>
          <a:xfrm>
            <a:off x="1065314" y="1799330"/>
            <a:ext cx="16157372" cy="494262"/>
          </a:xfrm>
          <a:prstGeom prst="rect">
            <a:avLst/>
          </a:prstGeom>
        </p:spPr>
        <p:txBody>
          <a:bodyPr lIns="0" tIns="0" rIns="0" bIns="0" rtlCol="0" anchor="t">
            <a:spAutoFit/>
          </a:bodyPr>
          <a:lstStyle/>
          <a:p>
            <a:pPr algn="l">
              <a:lnSpc>
                <a:spcPts val="3187"/>
              </a:lnSpc>
            </a:pPr>
            <a:r>
              <a:rPr lang="en-US" sz="2000">
                <a:solidFill>
                  <a:srgbClr val="D6E5EF"/>
                </a:solidFill>
                <a:latin typeface="Roboto"/>
                <a:ea typeface="Roboto"/>
                <a:cs typeface="Roboto"/>
                <a:sym typeface="Roboto"/>
              </a:rPr>
              <a:t>Interactive dashboards transform complex data into intuitive visuals, making insights accessible and actionable for all stakeholders.</a:t>
            </a:r>
          </a:p>
        </p:txBody>
      </p:sp>
      <p:grpSp>
        <p:nvGrpSpPr>
          <p:cNvPr id="8" name="Group 8"/>
          <p:cNvGrpSpPr/>
          <p:nvPr/>
        </p:nvGrpSpPr>
        <p:grpSpPr>
          <a:xfrm>
            <a:off x="1060552" y="2576065"/>
            <a:ext cx="16166897" cy="7011743"/>
            <a:chOff x="0" y="0"/>
            <a:chExt cx="21555862" cy="9348991"/>
          </a:xfrm>
        </p:grpSpPr>
        <p:sp>
          <p:nvSpPr>
            <p:cNvPr id="9" name="Freeform 9"/>
            <p:cNvSpPr/>
            <p:nvPr/>
          </p:nvSpPr>
          <p:spPr>
            <a:xfrm>
              <a:off x="0" y="0"/>
              <a:ext cx="21555838" cy="9348977"/>
            </a:xfrm>
            <a:custGeom>
              <a:avLst/>
              <a:gdLst/>
              <a:ahLst/>
              <a:cxnLst/>
              <a:rect l="l" t="t" r="r" b="b"/>
              <a:pathLst>
                <a:path w="21555838" h="9348977">
                  <a:moveTo>
                    <a:pt x="0" y="57404"/>
                  </a:moveTo>
                  <a:cubicBezTo>
                    <a:pt x="0" y="25654"/>
                    <a:pt x="25781" y="0"/>
                    <a:pt x="57404" y="0"/>
                  </a:cubicBezTo>
                  <a:lnTo>
                    <a:pt x="21498433" y="0"/>
                  </a:lnTo>
                  <a:lnTo>
                    <a:pt x="21498433" y="6350"/>
                  </a:lnTo>
                  <a:lnTo>
                    <a:pt x="21498433" y="0"/>
                  </a:lnTo>
                  <a:cubicBezTo>
                    <a:pt x="21530183" y="0"/>
                    <a:pt x="21555838" y="25654"/>
                    <a:pt x="21555838" y="57404"/>
                  </a:cubicBezTo>
                  <a:lnTo>
                    <a:pt x="21549488" y="57404"/>
                  </a:lnTo>
                  <a:lnTo>
                    <a:pt x="21555838" y="57404"/>
                  </a:lnTo>
                  <a:lnTo>
                    <a:pt x="21555838" y="9291574"/>
                  </a:lnTo>
                  <a:lnTo>
                    <a:pt x="21549488" y="9291574"/>
                  </a:lnTo>
                  <a:lnTo>
                    <a:pt x="21555838" y="9291574"/>
                  </a:lnTo>
                  <a:cubicBezTo>
                    <a:pt x="21555838" y="9323324"/>
                    <a:pt x="21530056" y="9348977"/>
                    <a:pt x="21498433" y="9348977"/>
                  </a:cubicBezTo>
                  <a:lnTo>
                    <a:pt x="21498433" y="9342627"/>
                  </a:lnTo>
                  <a:lnTo>
                    <a:pt x="21498433" y="9348977"/>
                  </a:lnTo>
                  <a:lnTo>
                    <a:pt x="57404" y="9348977"/>
                  </a:lnTo>
                  <a:lnTo>
                    <a:pt x="57404" y="9342627"/>
                  </a:lnTo>
                  <a:lnTo>
                    <a:pt x="57404" y="9348977"/>
                  </a:lnTo>
                  <a:cubicBezTo>
                    <a:pt x="25654" y="9348977"/>
                    <a:pt x="0" y="9323324"/>
                    <a:pt x="0" y="9291574"/>
                  </a:cubicBezTo>
                  <a:lnTo>
                    <a:pt x="0" y="57404"/>
                  </a:lnTo>
                  <a:lnTo>
                    <a:pt x="6350" y="57404"/>
                  </a:lnTo>
                  <a:lnTo>
                    <a:pt x="0" y="57404"/>
                  </a:lnTo>
                  <a:moveTo>
                    <a:pt x="12700" y="57404"/>
                  </a:moveTo>
                  <a:lnTo>
                    <a:pt x="12700" y="9291574"/>
                  </a:lnTo>
                  <a:lnTo>
                    <a:pt x="6350" y="9291574"/>
                  </a:lnTo>
                  <a:lnTo>
                    <a:pt x="12700" y="9291574"/>
                  </a:lnTo>
                  <a:cubicBezTo>
                    <a:pt x="12700" y="9316212"/>
                    <a:pt x="32766" y="9336277"/>
                    <a:pt x="57404" y="9336277"/>
                  </a:cubicBezTo>
                  <a:lnTo>
                    <a:pt x="21498433" y="9336277"/>
                  </a:lnTo>
                  <a:cubicBezTo>
                    <a:pt x="21523198" y="9336277"/>
                    <a:pt x="21543138" y="9316212"/>
                    <a:pt x="21543138" y="9291574"/>
                  </a:cubicBezTo>
                  <a:lnTo>
                    <a:pt x="21543138" y="57404"/>
                  </a:lnTo>
                  <a:cubicBezTo>
                    <a:pt x="21543138" y="32766"/>
                    <a:pt x="21523071" y="12700"/>
                    <a:pt x="21498433" y="12700"/>
                  </a:cubicBezTo>
                  <a:lnTo>
                    <a:pt x="57404" y="12700"/>
                  </a:lnTo>
                  <a:lnTo>
                    <a:pt x="57404" y="6350"/>
                  </a:lnTo>
                  <a:lnTo>
                    <a:pt x="57404" y="12700"/>
                  </a:lnTo>
                  <a:cubicBezTo>
                    <a:pt x="32766" y="12700"/>
                    <a:pt x="12700" y="32766"/>
                    <a:pt x="12700" y="57404"/>
                  </a:cubicBezTo>
                  <a:close/>
                </a:path>
              </a:pathLst>
            </a:custGeom>
            <a:solidFill>
              <a:srgbClr val="FFFFFF">
                <a:alpha val="5490"/>
              </a:srgbClr>
            </a:solidFill>
            <a:ln w="12700">
              <a:solidFill>
                <a:srgbClr val="000000"/>
              </a:solidFill>
            </a:ln>
          </p:spPr>
        </p:sp>
      </p:grpSp>
      <p:grpSp>
        <p:nvGrpSpPr>
          <p:cNvPr id="10" name="Group 10"/>
          <p:cNvGrpSpPr/>
          <p:nvPr/>
        </p:nvGrpSpPr>
        <p:grpSpPr>
          <a:xfrm>
            <a:off x="1074839" y="2590352"/>
            <a:ext cx="16138322" cy="6249295"/>
            <a:chOff x="0" y="0"/>
            <a:chExt cx="21517762" cy="8332394"/>
          </a:xfrm>
        </p:grpSpPr>
        <p:sp>
          <p:nvSpPr>
            <p:cNvPr id="11" name="Freeform 11"/>
            <p:cNvSpPr/>
            <p:nvPr/>
          </p:nvSpPr>
          <p:spPr>
            <a:xfrm>
              <a:off x="0" y="0"/>
              <a:ext cx="21517738" cy="8332343"/>
            </a:xfrm>
            <a:custGeom>
              <a:avLst/>
              <a:gdLst/>
              <a:ahLst/>
              <a:cxnLst/>
              <a:rect l="l" t="t" r="r" b="b"/>
              <a:pathLst>
                <a:path w="21517738" h="8332343">
                  <a:moveTo>
                    <a:pt x="0" y="0"/>
                  </a:moveTo>
                  <a:lnTo>
                    <a:pt x="21517738" y="0"/>
                  </a:lnTo>
                  <a:lnTo>
                    <a:pt x="21517738" y="8332343"/>
                  </a:lnTo>
                  <a:lnTo>
                    <a:pt x="0" y="8332343"/>
                  </a:lnTo>
                  <a:close/>
                </a:path>
              </a:pathLst>
            </a:custGeom>
            <a:solidFill>
              <a:srgbClr val="FFFFFF">
                <a:alpha val="0"/>
              </a:srgbClr>
            </a:solidFill>
            <a:ln w="12700">
              <a:solidFill>
                <a:srgbClr val="000000"/>
              </a:solidFill>
            </a:ln>
          </p:spPr>
        </p:sp>
      </p:grpSp>
      <p:sp>
        <p:nvSpPr>
          <p:cNvPr id="12" name="TextBox 12"/>
          <p:cNvSpPr txBox="1"/>
          <p:nvPr/>
        </p:nvSpPr>
        <p:spPr>
          <a:xfrm>
            <a:off x="1330223" y="2743495"/>
            <a:ext cx="3193104" cy="408680"/>
          </a:xfrm>
          <a:prstGeom prst="rect">
            <a:avLst/>
          </a:prstGeom>
        </p:spPr>
        <p:txBody>
          <a:bodyPr lIns="0" tIns="0" rIns="0" bIns="0" rtlCol="0" anchor="t">
            <a:spAutoFit/>
          </a:bodyPr>
          <a:lstStyle/>
          <a:p>
            <a:pPr algn="l">
              <a:lnSpc>
                <a:spcPts val="3124"/>
              </a:lnSpc>
            </a:pPr>
            <a:r>
              <a:rPr lang="en-US" sz="2499">
                <a:solidFill>
                  <a:srgbClr val="76B9FF"/>
                </a:solidFill>
                <a:latin typeface="Roboto Slab"/>
                <a:ea typeface="Roboto Slab"/>
                <a:cs typeface="Roboto Slab"/>
                <a:sym typeface="Roboto Slab"/>
              </a:rPr>
              <a:t>Word Clouds</a:t>
            </a:r>
          </a:p>
        </p:txBody>
      </p:sp>
      <p:sp>
        <p:nvSpPr>
          <p:cNvPr id="13" name="TextBox 13"/>
          <p:cNvSpPr txBox="1"/>
          <p:nvPr/>
        </p:nvSpPr>
        <p:spPr>
          <a:xfrm>
            <a:off x="1330223" y="3219602"/>
            <a:ext cx="7553620" cy="494262"/>
          </a:xfrm>
          <a:prstGeom prst="rect">
            <a:avLst/>
          </a:prstGeom>
        </p:spPr>
        <p:txBody>
          <a:bodyPr lIns="0" tIns="0" rIns="0" bIns="0" rtlCol="0" anchor="t">
            <a:spAutoFit/>
          </a:bodyPr>
          <a:lstStyle/>
          <a:p>
            <a:pPr algn="l">
              <a:lnSpc>
                <a:spcPts val="3187"/>
              </a:lnSpc>
            </a:pPr>
            <a:r>
              <a:rPr lang="en-US" sz="2000">
                <a:solidFill>
                  <a:srgbClr val="D6E5EF"/>
                </a:solidFill>
                <a:latin typeface="Roboto"/>
                <a:ea typeface="Roboto"/>
                <a:cs typeface="Roboto"/>
                <a:sym typeface="Roboto"/>
              </a:rPr>
              <a:t>Representing key themes and frequently occurring terms.</a:t>
            </a:r>
          </a:p>
        </p:txBody>
      </p:sp>
      <p:sp>
        <p:nvSpPr>
          <p:cNvPr id="14" name="Freeform 14" descr="preencoded.png"/>
          <p:cNvSpPr/>
          <p:nvPr/>
        </p:nvSpPr>
        <p:spPr>
          <a:xfrm>
            <a:off x="1330223" y="3866998"/>
            <a:ext cx="7553620" cy="4809973"/>
          </a:xfrm>
          <a:custGeom>
            <a:avLst/>
            <a:gdLst/>
            <a:ahLst/>
            <a:cxnLst/>
            <a:rect l="l" t="t" r="r" b="b"/>
            <a:pathLst>
              <a:path w="7553620" h="4809973">
                <a:moveTo>
                  <a:pt x="0" y="0"/>
                </a:moveTo>
                <a:lnTo>
                  <a:pt x="7553621" y="0"/>
                </a:lnTo>
                <a:lnTo>
                  <a:pt x="7553621" y="4809972"/>
                </a:lnTo>
                <a:lnTo>
                  <a:pt x="0" y="4809972"/>
                </a:lnTo>
                <a:lnTo>
                  <a:pt x="0" y="0"/>
                </a:lnTo>
                <a:close/>
              </a:path>
            </a:pathLst>
          </a:custGeom>
          <a:blipFill>
            <a:blip r:embed="rId3"/>
            <a:stretch>
              <a:fillRect t="-3" b="-3"/>
            </a:stretch>
          </a:blipFill>
        </p:spPr>
      </p:sp>
      <p:sp>
        <p:nvSpPr>
          <p:cNvPr id="15" name="TextBox 15"/>
          <p:cNvSpPr txBox="1"/>
          <p:nvPr/>
        </p:nvSpPr>
        <p:spPr>
          <a:xfrm>
            <a:off x="9404147" y="2743495"/>
            <a:ext cx="3227489" cy="408680"/>
          </a:xfrm>
          <a:prstGeom prst="rect">
            <a:avLst/>
          </a:prstGeom>
        </p:spPr>
        <p:txBody>
          <a:bodyPr lIns="0" tIns="0" rIns="0" bIns="0" rtlCol="0" anchor="t">
            <a:spAutoFit/>
          </a:bodyPr>
          <a:lstStyle/>
          <a:p>
            <a:pPr algn="l">
              <a:lnSpc>
                <a:spcPts val="3124"/>
              </a:lnSpc>
            </a:pPr>
            <a:r>
              <a:rPr lang="en-US" sz="2499">
                <a:solidFill>
                  <a:srgbClr val="76B9FF"/>
                </a:solidFill>
                <a:latin typeface="Roboto Slab"/>
                <a:ea typeface="Roboto Slab"/>
                <a:cs typeface="Roboto Slab"/>
                <a:sym typeface="Roboto Slab"/>
              </a:rPr>
              <a:t>Sentiment Bar Charts</a:t>
            </a:r>
          </a:p>
        </p:txBody>
      </p:sp>
      <p:sp>
        <p:nvSpPr>
          <p:cNvPr id="16" name="TextBox 16"/>
          <p:cNvSpPr txBox="1"/>
          <p:nvPr/>
        </p:nvSpPr>
        <p:spPr>
          <a:xfrm>
            <a:off x="9404147" y="3219602"/>
            <a:ext cx="7553620" cy="494262"/>
          </a:xfrm>
          <a:prstGeom prst="rect">
            <a:avLst/>
          </a:prstGeom>
        </p:spPr>
        <p:txBody>
          <a:bodyPr lIns="0" tIns="0" rIns="0" bIns="0" rtlCol="0" anchor="t">
            <a:spAutoFit/>
          </a:bodyPr>
          <a:lstStyle/>
          <a:p>
            <a:pPr algn="l">
              <a:lnSpc>
                <a:spcPts val="3187"/>
              </a:lnSpc>
            </a:pPr>
            <a:r>
              <a:rPr lang="en-US" sz="2000">
                <a:solidFill>
                  <a:srgbClr val="D6E5EF"/>
                </a:solidFill>
                <a:latin typeface="Roboto"/>
                <a:ea typeface="Roboto"/>
                <a:cs typeface="Roboto"/>
                <a:sym typeface="Roboto"/>
              </a:rPr>
              <a:t>Visualizing the distribution of emotional tones across topics.</a:t>
            </a:r>
          </a:p>
        </p:txBody>
      </p:sp>
      <p:sp>
        <p:nvSpPr>
          <p:cNvPr id="17" name="Freeform 17" descr="preencoded.png"/>
          <p:cNvSpPr/>
          <p:nvPr/>
        </p:nvSpPr>
        <p:spPr>
          <a:xfrm>
            <a:off x="9404147" y="3866998"/>
            <a:ext cx="7553620" cy="3369764"/>
          </a:xfrm>
          <a:custGeom>
            <a:avLst/>
            <a:gdLst/>
            <a:ahLst/>
            <a:cxnLst/>
            <a:rect l="l" t="t" r="r" b="b"/>
            <a:pathLst>
              <a:path w="7553620" h="3369764">
                <a:moveTo>
                  <a:pt x="0" y="0"/>
                </a:moveTo>
                <a:lnTo>
                  <a:pt x="7553620" y="0"/>
                </a:lnTo>
                <a:lnTo>
                  <a:pt x="7553620" y="3369764"/>
                </a:lnTo>
                <a:lnTo>
                  <a:pt x="0" y="3369764"/>
                </a:lnTo>
                <a:lnTo>
                  <a:pt x="0" y="0"/>
                </a:lnTo>
                <a:close/>
              </a:path>
            </a:pathLst>
          </a:custGeom>
          <a:blipFill>
            <a:blip r:embed="rId4"/>
            <a:stretch>
              <a:fillRect t="-32" b="-33"/>
            </a:stretch>
          </a:blipFill>
        </p:spPr>
      </p:sp>
      <p:grpSp>
        <p:nvGrpSpPr>
          <p:cNvPr id="18" name="Group 18"/>
          <p:cNvGrpSpPr/>
          <p:nvPr/>
        </p:nvGrpSpPr>
        <p:grpSpPr>
          <a:xfrm>
            <a:off x="1074839" y="8839648"/>
            <a:ext cx="16138322" cy="733873"/>
            <a:chOff x="0" y="0"/>
            <a:chExt cx="21517762" cy="978497"/>
          </a:xfrm>
        </p:grpSpPr>
        <p:sp>
          <p:nvSpPr>
            <p:cNvPr id="19" name="Freeform 19"/>
            <p:cNvSpPr/>
            <p:nvPr/>
          </p:nvSpPr>
          <p:spPr>
            <a:xfrm>
              <a:off x="0" y="0"/>
              <a:ext cx="21517738" cy="978535"/>
            </a:xfrm>
            <a:custGeom>
              <a:avLst/>
              <a:gdLst/>
              <a:ahLst/>
              <a:cxnLst/>
              <a:rect l="l" t="t" r="r" b="b"/>
              <a:pathLst>
                <a:path w="21517738" h="978535">
                  <a:moveTo>
                    <a:pt x="0" y="0"/>
                  </a:moveTo>
                  <a:lnTo>
                    <a:pt x="21517738" y="0"/>
                  </a:lnTo>
                  <a:lnTo>
                    <a:pt x="21517738" y="978535"/>
                  </a:lnTo>
                  <a:lnTo>
                    <a:pt x="0" y="978535"/>
                  </a:lnTo>
                  <a:close/>
                </a:path>
              </a:pathLst>
            </a:custGeom>
            <a:solidFill>
              <a:srgbClr val="000000">
                <a:alpha val="0"/>
              </a:srgbClr>
            </a:solidFill>
            <a:ln w="12700">
              <a:solidFill>
                <a:srgbClr val="000000"/>
              </a:solidFill>
            </a:ln>
          </p:spPr>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987771" y="737892"/>
            <a:ext cx="7682065" cy="920058"/>
          </a:xfrm>
          <a:prstGeom prst="rect">
            <a:avLst/>
          </a:prstGeom>
        </p:spPr>
        <p:txBody>
          <a:bodyPr lIns="0" tIns="0" rIns="0" bIns="0" rtlCol="0" anchor="t">
            <a:spAutoFit/>
          </a:bodyPr>
          <a:lstStyle/>
          <a:p>
            <a:pPr algn="l">
              <a:lnSpc>
                <a:spcPts val="6937"/>
              </a:lnSpc>
            </a:pPr>
            <a:r>
              <a:rPr lang="en-US" sz="5500">
                <a:solidFill>
                  <a:srgbClr val="76B9FF"/>
                </a:solidFill>
                <a:latin typeface="Roboto Slab"/>
                <a:ea typeface="Roboto Slab"/>
                <a:cs typeface="Roboto Slab"/>
                <a:sym typeface="Roboto Slab"/>
              </a:rPr>
              <a:t>Interactive Dashboards</a:t>
            </a:r>
          </a:p>
        </p:txBody>
      </p:sp>
      <p:sp>
        <p:nvSpPr>
          <p:cNvPr id="7" name="TextBox 7"/>
          <p:cNvSpPr txBox="1"/>
          <p:nvPr/>
        </p:nvSpPr>
        <p:spPr>
          <a:xfrm>
            <a:off x="987771" y="2344341"/>
            <a:ext cx="5823642" cy="548135"/>
          </a:xfrm>
          <a:prstGeom prst="rect">
            <a:avLst/>
          </a:prstGeom>
        </p:spPr>
        <p:txBody>
          <a:bodyPr lIns="0" tIns="0" rIns="0" bIns="0" rtlCol="0" anchor="t">
            <a:spAutoFit/>
          </a:bodyPr>
          <a:lstStyle/>
          <a:p>
            <a:pPr algn="l">
              <a:lnSpc>
                <a:spcPts val="4125"/>
              </a:lnSpc>
            </a:pPr>
            <a:r>
              <a:rPr lang="en-US" sz="3312">
                <a:solidFill>
                  <a:srgbClr val="76B9FF"/>
                </a:solidFill>
                <a:latin typeface="Roboto Slab"/>
                <a:ea typeface="Roboto Slab"/>
                <a:cs typeface="Roboto Slab"/>
                <a:sym typeface="Roboto Slab"/>
              </a:rPr>
              <a:t>Key terms in Dominant topic </a:t>
            </a:r>
          </a:p>
        </p:txBody>
      </p:sp>
      <p:sp>
        <p:nvSpPr>
          <p:cNvPr id="8" name="Freeform 8" descr="preencoded.png"/>
          <p:cNvSpPr/>
          <p:nvPr/>
        </p:nvSpPr>
        <p:spPr>
          <a:xfrm>
            <a:off x="987771" y="3943502"/>
            <a:ext cx="6791916" cy="4405160"/>
          </a:xfrm>
          <a:custGeom>
            <a:avLst/>
            <a:gdLst/>
            <a:ahLst/>
            <a:cxnLst/>
            <a:rect l="l" t="t" r="r" b="b"/>
            <a:pathLst>
              <a:path w="6791916" h="4405160">
                <a:moveTo>
                  <a:pt x="0" y="0"/>
                </a:moveTo>
                <a:lnTo>
                  <a:pt x="6791916" y="0"/>
                </a:lnTo>
                <a:lnTo>
                  <a:pt x="6791916" y="4405160"/>
                </a:lnTo>
                <a:lnTo>
                  <a:pt x="0" y="4405160"/>
                </a:lnTo>
                <a:lnTo>
                  <a:pt x="0" y="0"/>
                </a:lnTo>
                <a:close/>
              </a:path>
            </a:pathLst>
          </a:custGeom>
          <a:blipFill>
            <a:blip r:embed="rId3"/>
            <a:stretch>
              <a:fillRect l="-48" r="-48"/>
            </a:stretch>
          </a:blipFill>
        </p:spPr>
      </p:sp>
      <p:sp>
        <p:nvSpPr>
          <p:cNvPr id="9" name="TextBox 9"/>
          <p:cNvSpPr txBox="1"/>
          <p:nvPr/>
        </p:nvSpPr>
        <p:spPr>
          <a:xfrm>
            <a:off x="8477698" y="2344341"/>
            <a:ext cx="8524580" cy="548135"/>
          </a:xfrm>
          <a:prstGeom prst="rect">
            <a:avLst/>
          </a:prstGeom>
        </p:spPr>
        <p:txBody>
          <a:bodyPr lIns="0" tIns="0" rIns="0" bIns="0" rtlCol="0" anchor="t">
            <a:spAutoFit/>
          </a:bodyPr>
          <a:lstStyle/>
          <a:p>
            <a:pPr algn="l">
              <a:lnSpc>
                <a:spcPts val="4125"/>
              </a:lnSpc>
            </a:pPr>
            <a:r>
              <a:rPr lang="en-US" sz="3312">
                <a:solidFill>
                  <a:srgbClr val="76B9FF"/>
                </a:solidFill>
                <a:latin typeface="Roboto Slab"/>
                <a:ea typeface="Roboto Slab"/>
                <a:cs typeface="Roboto Slab"/>
                <a:sym typeface="Roboto Slab"/>
              </a:rPr>
              <a:t>Summary, Insights and Recommendations</a:t>
            </a:r>
          </a:p>
        </p:txBody>
      </p:sp>
      <p:sp>
        <p:nvSpPr>
          <p:cNvPr id="10" name="Freeform 10" descr="preencoded.png"/>
          <p:cNvSpPr/>
          <p:nvPr/>
        </p:nvSpPr>
        <p:spPr>
          <a:xfrm>
            <a:off x="8477698" y="3209925"/>
            <a:ext cx="8831904" cy="2062458"/>
          </a:xfrm>
          <a:custGeom>
            <a:avLst/>
            <a:gdLst/>
            <a:ahLst/>
            <a:cxnLst/>
            <a:rect l="l" t="t" r="r" b="b"/>
            <a:pathLst>
              <a:path w="8831904" h="2062458">
                <a:moveTo>
                  <a:pt x="0" y="0"/>
                </a:moveTo>
                <a:lnTo>
                  <a:pt x="8831904" y="0"/>
                </a:lnTo>
                <a:lnTo>
                  <a:pt x="8831904" y="2062458"/>
                </a:lnTo>
                <a:lnTo>
                  <a:pt x="0" y="2062458"/>
                </a:lnTo>
                <a:lnTo>
                  <a:pt x="0" y="0"/>
                </a:lnTo>
                <a:close/>
              </a:path>
            </a:pathLst>
          </a:custGeom>
          <a:blipFill>
            <a:blip r:embed="rId4"/>
            <a:stretch>
              <a:fillRect t="-120" b="-120"/>
            </a:stretch>
          </a:blipFill>
        </p:spPr>
      </p:sp>
      <p:sp>
        <p:nvSpPr>
          <p:cNvPr id="11" name="TextBox 11"/>
          <p:cNvSpPr txBox="1"/>
          <p:nvPr/>
        </p:nvSpPr>
        <p:spPr>
          <a:xfrm>
            <a:off x="8477698" y="6304359"/>
            <a:ext cx="4233272" cy="548135"/>
          </a:xfrm>
          <a:prstGeom prst="rect">
            <a:avLst/>
          </a:prstGeom>
        </p:spPr>
        <p:txBody>
          <a:bodyPr lIns="0" tIns="0" rIns="0" bIns="0" rtlCol="0" anchor="t">
            <a:spAutoFit/>
          </a:bodyPr>
          <a:lstStyle/>
          <a:p>
            <a:pPr algn="l">
              <a:lnSpc>
                <a:spcPts val="4125"/>
              </a:lnSpc>
            </a:pPr>
            <a:r>
              <a:rPr lang="en-US" sz="3312">
                <a:solidFill>
                  <a:srgbClr val="76B9FF"/>
                </a:solidFill>
                <a:latin typeface="Roboto Slab"/>
                <a:ea typeface="Roboto Slab"/>
                <a:cs typeface="Roboto Slab"/>
                <a:sym typeface="Roboto Slab"/>
              </a:rPr>
              <a:t>Reporting Module</a:t>
            </a:r>
          </a:p>
        </p:txBody>
      </p:sp>
      <p:sp>
        <p:nvSpPr>
          <p:cNvPr id="12" name="TextBox 12"/>
          <p:cNvSpPr txBox="1"/>
          <p:nvPr/>
        </p:nvSpPr>
        <p:spPr>
          <a:xfrm>
            <a:off x="8477698" y="7039423"/>
            <a:ext cx="8831904" cy="1449438"/>
          </a:xfrm>
          <a:prstGeom prst="rect">
            <a:avLst/>
          </a:prstGeom>
        </p:spPr>
        <p:txBody>
          <a:bodyPr lIns="0" tIns="0" rIns="0" bIns="0" rtlCol="0" anchor="t">
            <a:spAutoFit/>
          </a:bodyPr>
          <a:lstStyle/>
          <a:p>
            <a:pPr algn="l">
              <a:lnSpc>
                <a:spcPts val="3500"/>
              </a:lnSpc>
            </a:pPr>
            <a:r>
              <a:rPr lang="en-US" sz="2187">
                <a:solidFill>
                  <a:srgbClr val="D6E5EF"/>
                </a:solidFill>
                <a:latin typeface="Roboto"/>
                <a:ea typeface="Roboto"/>
                <a:cs typeface="Roboto"/>
                <a:sym typeface="Roboto"/>
              </a:rPr>
              <a:t>Generate comprehensive reports summarizing the findings, including actionable insights and recommendations based on the analysis and providing users an option download the reports.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932707" y="704555"/>
            <a:ext cx="13351516" cy="861422"/>
          </a:xfrm>
          <a:prstGeom prst="rect">
            <a:avLst/>
          </a:prstGeom>
        </p:spPr>
        <p:txBody>
          <a:bodyPr lIns="0" tIns="0" rIns="0" bIns="0" rtlCol="0" anchor="t">
            <a:spAutoFit/>
          </a:bodyPr>
          <a:lstStyle/>
          <a:p>
            <a:pPr algn="l">
              <a:lnSpc>
                <a:spcPts val="6500"/>
              </a:lnSpc>
            </a:pPr>
            <a:r>
              <a:rPr lang="en-US" sz="5187">
                <a:solidFill>
                  <a:srgbClr val="76B9FF"/>
                </a:solidFill>
                <a:latin typeface="Roboto Slab"/>
                <a:ea typeface="Roboto Slab"/>
                <a:cs typeface="Roboto Slab"/>
                <a:sym typeface="Roboto Slab"/>
              </a:rPr>
              <a:t>Future Scope and Strategic Enhancements</a:t>
            </a:r>
          </a:p>
        </p:txBody>
      </p:sp>
      <p:sp>
        <p:nvSpPr>
          <p:cNvPr id="7" name="TextBox 7"/>
          <p:cNvSpPr txBox="1"/>
          <p:nvPr/>
        </p:nvSpPr>
        <p:spPr>
          <a:xfrm>
            <a:off x="932707" y="2013194"/>
            <a:ext cx="16422586" cy="938508"/>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D6E5EF"/>
                </a:solidFill>
                <a:latin typeface="Roboto Bold"/>
                <a:ea typeface="Roboto Bold"/>
                <a:cs typeface="Roboto Bold"/>
                <a:sym typeface="Roboto Bold"/>
              </a:rPr>
              <a:t>Deep Learning Upgrades:</a:t>
            </a:r>
            <a:r>
              <a:rPr lang="en-US" sz="2062">
                <a:solidFill>
                  <a:srgbClr val="D6E5EF"/>
                </a:solidFill>
                <a:latin typeface="Roboto"/>
                <a:ea typeface="Roboto"/>
                <a:cs typeface="Roboto"/>
                <a:sym typeface="Roboto"/>
              </a:rPr>
              <a:t> Transitioning from Logistic Regression to </a:t>
            </a:r>
            <a:r>
              <a:rPr lang="en-US" sz="2062" b="1">
                <a:solidFill>
                  <a:srgbClr val="D6E5EF"/>
                </a:solidFill>
                <a:latin typeface="Roboto Bold"/>
                <a:ea typeface="Roboto Bold"/>
                <a:cs typeface="Roboto Bold"/>
                <a:sym typeface="Roboto Bold"/>
              </a:rPr>
              <a:t>BERT or RoBERTa</a:t>
            </a:r>
            <a:r>
              <a:rPr lang="en-US" sz="2062">
                <a:solidFill>
                  <a:srgbClr val="D6E5EF"/>
                </a:solidFill>
                <a:latin typeface="Roboto"/>
                <a:ea typeface="Roboto"/>
                <a:cs typeface="Roboto"/>
                <a:sym typeface="Roboto"/>
              </a:rPr>
              <a:t> for sentiment analysis to better capture sarcasm and complex emotional context through deep contextual embeddings.</a:t>
            </a:r>
          </a:p>
        </p:txBody>
      </p:sp>
      <p:sp>
        <p:nvSpPr>
          <p:cNvPr id="8" name="TextBox 8"/>
          <p:cNvSpPr txBox="1"/>
          <p:nvPr/>
        </p:nvSpPr>
        <p:spPr>
          <a:xfrm>
            <a:off x="932707" y="2959151"/>
            <a:ext cx="16422586" cy="938508"/>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D6E5EF"/>
                </a:solidFill>
                <a:latin typeface="Roboto Bold"/>
                <a:ea typeface="Roboto Bold"/>
                <a:cs typeface="Roboto Bold"/>
                <a:sym typeface="Roboto Bold"/>
              </a:rPr>
              <a:t>Fine-Tuning the BART Model:</a:t>
            </a:r>
            <a:r>
              <a:rPr lang="en-US" sz="2062">
                <a:solidFill>
                  <a:srgbClr val="D6E5EF"/>
                </a:solidFill>
                <a:latin typeface="Roboto"/>
                <a:ea typeface="Roboto"/>
                <a:cs typeface="Roboto"/>
                <a:sym typeface="Roboto"/>
              </a:rPr>
              <a:t> Training the summarization engine specifically on the Amazon Fine Food corpus rather than general news data to improve domain-specific vocabulary and reduce "extractive" tendencies.</a:t>
            </a:r>
          </a:p>
        </p:txBody>
      </p:sp>
      <p:sp>
        <p:nvSpPr>
          <p:cNvPr id="9" name="TextBox 9"/>
          <p:cNvSpPr txBox="1"/>
          <p:nvPr/>
        </p:nvSpPr>
        <p:spPr>
          <a:xfrm>
            <a:off x="932707" y="3905098"/>
            <a:ext cx="16422586" cy="938508"/>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D6E5EF"/>
                </a:solidFill>
                <a:latin typeface="Roboto Bold"/>
                <a:ea typeface="Roboto Bold"/>
                <a:cs typeface="Roboto Bold"/>
                <a:sym typeface="Roboto Bold"/>
              </a:rPr>
              <a:t>Multi-Lingual Support:</a:t>
            </a:r>
            <a:r>
              <a:rPr lang="en-US" sz="2062">
                <a:solidFill>
                  <a:srgbClr val="D6E5EF"/>
                </a:solidFill>
                <a:latin typeface="Roboto"/>
                <a:ea typeface="Roboto"/>
                <a:cs typeface="Roboto"/>
                <a:sym typeface="Roboto"/>
              </a:rPr>
              <a:t> Expanding the NLP pipeline to process reviews in multiple languages, allowing for global brand monitoring across international markets.</a:t>
            </a:r>
          </a:p>
        </p:txBody>
      </p:sp>
      <p:sp>
        <p:nvSpPr>
          <p:cNvPr id="10" name="TextBox 10"/>
          <p:cNvSpPr txBox="1"/>
          <p:nvPr/>
        </p:nvSpPr>
        <p:spPr>
          <a:xfrm>
            <a:off x="932707" y="4851054"/>
            <a:ext cx="16422586" cy="938508"/>
          </a:xfrm>
          <a:prstGeom prst="rect">
            <a:avLst/>
          </a:prstGeom>
        </p:spPr>
        <p:txBody>
          <a:bodyPr lIns="0" tIns="0" rIns="0" bIns="0" rtlCol="0" anchor="t">
            <a:spAutoFit/>
          </a:bodyPr>
          <a:lstStyle/>
          <a:p>
            <a:pPr marL="311051" lvl="1" indent="-155525" algn="l">
              <a:lnSpc>
                <a:spcPts val="3312"/>
              </a:lnSpc>
              <a:buFont typeface="Arial"/>
              <a:buChar char="•"/>
            </a:pPr>
            <a:r>
              <a:rPr lang="en-US" sz="2062" b="1">
                <a:solidFill>
                  <a:srgbClr val="D6E5EF"/>
                </a:solidFill>
                <a:latin typeface="Roboto Bold"/>
                <a:ea typeface="Roboto Bold"/>
                <a:cs typeface="Roboto Bold"/>
                <a:sym typeface="Roboto Bold"/>
              </a:rPr>
              <a:t>Real-Time API Integration:</a:t>
            </a:r>
            <a:r>
              <a:rPr lang="en-US" sz="2062">
                <a:solidFill>
                  <a:srgbClr val="D6E5EF"/>
                </a:solidFill>
                <a:latin typeface="Roboto"/>
                <a:ea typeface="Roboto"/>
                <a:cs typeface="Roboto"/>
                <a:sym typeface="Roboto"/>
              </a:rPr>
              <a:t> Deploying the model via </a:t>
            </a:r>
            <a:r>
              <a:rPr lang="en-US" sz="2062" b="1">
                <a:solidFill>
                  <a:srgbClr val="D6E5EF"/>
                </a:solidFill>
                <a:latin typeface="Roboto Bold"/>
                <a:ea typeface="Roboto Bold"/>
                <a:cs typeface="Roboto Bold"/>
                <a:sym typeface="Roboto Bold"/>
              </a:rPr>
              <a:t>FastAPI or Flask</a:t>
            </a:r>
            <a:r>
              <a:rPr lang="en-US" sz="2062">
                <a:solidFill>
                  <a:srgbClr val="D6E5EF"/>
                </a:solidFill>
                <a:latin typeface="Roboto"/>
                <a:ea typeface="Roboto"/>
                <a:cs typeface="Roboto"/>
                <a:sym typeface="Roboto"/>
              </a:rPr>
              <a:t> to allow businesses to pipe live customer reviews directly into the dashboard for immediate analysis.</a:t>
            </a:r>
          </a:p>
        </p:txBody>
      </p:sp>
      <p:sp>
        <p:nvSpPr>
          <p:cNvPr id="11" name="TextBox 11"/>
          <p:cNvSpPr txBox="1"/>
          <p:nvPr/>
        </p:nvSpPr>
        <p:spPr>
          <a:xfrm>
            <a:off x="932707" y="6160741"/>
            <a:ext cx="6662585" cy="861422"/>
          </a:xfrm>
          <a:prstGeom prst="rect">
            <a:avLst/>
          </a:prstGeom>
        </p:spPr>
        <p:txBody>
          <a:bodyPr lIns="0" tIns="0" rIns="0" bIns="0" rtlCol="0" anchor="t">
            <a:spAutoFit/>
          </a:bodyPr>
          <a:lstStyle/>
          <a:p>
            <a:pPr algn="l">
              <a:lnSpc>
                <a:spcPts val="6500"/>
              </a:lnSpc>
            </a:pPr>
            <a:r>
              <a:rPr lang="en-US" sz="5187">
                <a:solidFill>
                  <a:srgbClr val="76B9FF"/>
                </a:solidFill>
                <a:latin typeface="Roboto Slab"/>
                <a:ea typeface="Roboto Slab"/>
                <a:cs typeface="Roboto Slab"/>
                <a:sym typeface="Roboto Slab"/>
              </a:rPr>
              <a:t>Conclusion</a:t>
            </a:r>
          </a:p>
        </p:txBody>
      </p:sp>
      <p:sp>
        <p:nvSpPr>
          <p:cNvPr id="12" name="TextBox 12"/>
          <p:cNvSpPr txBox="1"/>
          <p:nvPr/>
        </p:nvSpPr>
        <p:spPr>
          <a:xfrm>
            <a:off x="932707" y="7336184"/>
            <a:ext cx="16422586" cy="2217687"/>
          </a:xfrm>
          <a:prstGeom prst="rect">
            <a:avLst/>
          </a:prstGeom>
        </p:spPr>
        <p:txBody>
          <a:bodyPr lIns="0" tIns="0" rIns="0" bIns="0" rtlCol="0" anchor="t">
            <a:spAutoFit/>
          </a:bodyPr>
          <a:lstStyle/>
          <a:p>
            <a:pPr algn="l">
              <a:lnSpc>
                <a:spcPts val="3312"/>
              </a:lnSpc>
            </a:pPr>
            <a:r>
              <a:rPr lang="en-US" sz="2062">
                <a:solidFill>
                  <a:srgbClr val="D6E5EF"/>
                </a:solidFill>
                <a:latin typeface="Roboto"/>
                <a:ea typeface="Roboto"/>
                <a:cs typeface="Roboto"/>
                <a:sym typeface="Roboto"/>
              </a:rPr>
              <a:t>In this project, we developed a dynamic text analysis platform that provides valuable insights by extracting themes and summarizing text data. By leveraging advanced algorithms and user-friendly design, this platform aims to serve a wide range of users, enhancing their ability to make informed decisions based on textual information. Ultimately, this tool serves as a bridge between massive, unstructured data uploads and actionable decision-making, allowing users to uncover the "voice of the customer" in seconds with mathematical precision and human-like clarity.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972445" y="3709540"/>
            <a:ext cx="16343109" cy="2681135"/>
          </a:xfrm>
          <a:prstGeom prst="rect">
            <a:avLst/>
          </a:prstGeom>
        </p:spPr>
        <p:txBody>
          <a:bodyPr lIns="0" tIns="0" rIns="0" bIns="0" rtlCol="0" anchor="t">
            <a:spAutoFit/>
          </a:bodyPr>
          <a:lstStyle/>
          <a:p>
            <a:pPr algn="l">
              <a:lnSpc>
                <a:spcPts val="20499"/>
              </a:lnSpc>
            </a:pPr>
            <a:r>
              <a:rPr lang="en-US" sz="16375">
                <a:solidFill>
                  <a:srgbClr val="76B9FF"/>
                </a:solidFill>
                <a:latin typeface="Roboto Slab"/>
                <a:ea typeface="Roboto Slab"/>
                <a:cs typeface="Roboto Slab"/>
                <a:sym typeface="Roboto Slab"/>
              </a:rPr>
              <a:t>    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1012927" y="678361"/>
            <a:ext cx="6682235" cy="831952"/>
          </a:xfrm>
          <a:prstGeom prst="rect">
            <a:avLst/>
          </a:prstGeom>
        </p:spPr>
        <p:txBody>
          <a:bodyPr lIns="0" tIns="0" rIns="0" bIns="0" rtlCol="0" anchor="t">
            <a:spAutoFit/>
          </a:bodyPr>
          <a:lstStyle/>
          <a:p>
            <a:pPr algn="l">
              <a:lnSpc>
                <a:spcPts val="6312"/>
              </a:lnSpc>
            </a:pPr>
            <a:r>
              <a:rPr lang="en-US" sz="4999">
                <a:solidFill>
                  <a:srgbClr val="76B9FF"/>
                </a:solidFill>
                <a:latin typeface="Roboto Slab"/>
                <a:ea typeface="Roboto Slab"/>
                <a:cs typeface="Roboto Slab"/>
                <a:sym typeface="Roboto Slab"/>
              </a:rPr>
              <a:t>TABLE OF CONTENTS</a:t>
            </a:r>
          </a:p>
        </p:txBody>
      </p:sp>
      <p:sp>
        <p:nvSpPr>
          <p:cNvPr id="7" name="TextBox 7"/>
          <p:cNvSpPr txBox="1"/>
          <p:nvPr/>
        </p:nvSpPr>
        <p:spPr>
          <a:xfrm>
            <a:off x="1424283" y="1938785"/>
            <a:ext cx="3147717"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Problem Statement</a:t>
            </a:r>
          </a:p>
        </p:txBody>
      </p:sp>
      <p:sp>
        <p:nvSpPr>
          <p:cNvPr id="8" name="TextBox 8"/>
          <p:cNvSpPr txBox="1"/>
          <p:nvPr/>
        </p:nvSpPr>
        <p:spPr>
          <a:xfrm>
            <a:off x="1424282" y="2478586"/>
            <a:ext cx="2538117"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Project Overview</a:t>
            </a:r>
          </a:p>
        </p:txBody>
      </p:sp>
      <p:sp>
        <p:nvSpPr>
          <p:cNvPr id="9" name="TextBox 9"/>
          <p:cNvSpPr txBox="1"/>
          <p:nvPr/>
        </p:nvSpPr>
        <p:spPr>
          <a:xfrm>
            <a:off x="1424282" y="3018387"/>
            <a:ext cx="8710317"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End-to-End Text Analytics &amp; Insight Generation Architecture Overview</a:t>
            </a:r>
          </a:p>
        </p:txBody>
      </p:sp>
      <p:sp>
        <p:nvSpPr>
          <p:cNvPr id="10" name="TextBox 10"/>
          <p:cNvSpPr txBox="1"/>
          <p:nvPr/>
        </p:nvSpPr>
        <p:spPr>
          <a:xfrm>
            <a:off x="1424283" y="3558178"/>
            <a:ext cx="5433717"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Technology Stack and Development Tools</a:t>
            </a:r>
          </a:p>
        </p:txBody>
      </p:sp>
      <p:sp>
        <p:nvSpPr>
          <p:cNvPr id="11" name="TextBox 11"/>
          <p:cNvSpPr txBox="1"/>
          <p:nvPr/>
        </p:nvSpPr>
        <p:spPr>
          <a:xfrm>
            <a:off x="1424282" y="4097979"/>
            <a:ext cx="4595517"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Dataset Overview and Key Insights</a:t>
            </a:r>
          </a:p>
        </p:txBody>
      </p:sp>
      <p:sp>
        <p:nvSpPr>
          <p:cNvPr id="12" name="TextBox 12"/>
          <p:cNvSpPr txBox="1"/>
          <p:nvPr/>
        </p:nvSpPr>
        <p:spPr>
          <a:xfrm>
            <a:off x="1424282" y="4637780"/>
            <a:ext cx="3909717"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Ingestion and Preparation</a:t>
            </a:r>
          </a:p>
        </p:txBody>
      </p:sp>
      <p:sp>
        <p:nvSpPr>
          <p:cNvPr id="13" name="TextBox 13"/>
          <p:cNvSpPr txBox="1"/>
          <p:nvPr/>
        </p:nvSpPr>
        <p:spPr>
          <a:xfrm>
            <a:off x="1417362" y="5187105"/>
            <a:ext cx="2385421"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Topic Modeling</a:t>
            </a:r>
          </a:p>
        </p:txBody>
      </p:sp>
      <p:sp>
        <p:nvSpPr>
          <p:cNvPr id="14" name="TextBox 14"/>
          <p:cNvSpPr txBox="1"/>
          <p:nvPr/>
        </p:nvSpPr>
        <p:spPr>
          <a:xfrm>
            <a:off x="1424283" y="5717381"/>
            <a:ext cx="2985192"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 Sentiment Analysis</a:t>
            </a:r>
          </a:p>
        </p:txBody>
      </p:sp>
      <p:sp>
        <p:nvSpPr>
          <p:cNvPr id="15" name="TextBox 15"/>
          <p:cNvSpPr txBox="1"/>
          <p:nvPr/>
        </p:nvSpPr>
        <p:spPr>
          <a:xfrm>
            <a:off x="1424283" y="6257182"/>
            <a:ext cx="3452517"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Evaluation and Metrics</a:t>
            </a:r>
          </a:p>
        </p:txBody>
      </p:sp>
      <p:sp>
        <p:nvSpPr>
          <p:cNvPr id="16" name="TextBox 16"/>
          <p:cNvSpPr txBox="1"/>
          <p:nvPr/>
        </p:nvSpPr>
        <p:spPr>
          <a:xfrm>
            <a:off x="1424283" y="6796983"/>
            <a:ext cx="2538116"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Summarization </a:t>
            </a:r>
          </a:p>
        </p:txBody>
      </p:sp>
      <p:sp>
        <p:nvSpPr>
          <p:cNvPr id="17" name="TextBox 17"/>
          <p:cNvSpPr txBox="1"/>
          <p:nvPr/>
        </p:nvSpPr>
        <p:spPr>
          <a:xfrm>
            <a:off x="1424283" y="7336784"/>
            <a:ext cx="2668934"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Visualizing  Story </a:t>
            </a:r>
          </a:p>
        </p:txBody>
      </p:sp>
      <p:sp>
        <p:nvSpPr>
          <p:cNvPr id="18" name="TextBox 18"/>
          <p:cNvSpPr txBox="1"/>
          <p:nvPr/>
        </p:nvSpPr>
        <p:spPr>
          <a:xfrm>
            <a:off x="1424282" y="7876584"/>
            <a:ext cx="3147717"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Interactive Dashboards</a:t>
            </a:r>
          </a:p>
        </p:txBody>
      </p:sp>
      <p:sp>
        <p:nvSpPr>
          <p:cNvPr id="19" name="TextBox 19"/>
          <p:cNvSpPr txBox="1"/>
          <p:nvPr/>
        </p:nvSpPr>
        <p:spPr>
          <a:xfrm>
            <a:off x="1424283" y="8416376"/>
            <a:ext cx="5433716" cy="371897"/>
          </a:xfrm>
          <a:prstGeom prst="rect">
            <a:avLst/>
          </a:prstGeom>
        </p:spPr>
        <p:txBody>
          <a:bodyPr wrap="square" lIns="0" tIns="0" rIns="0" bIns="0" rtlCol="0" anchor="t">
            <a:spAutoFit/>
          </a:bodyPr>
          <a:lstStyle/>
          <a:p>
            <a:pPr marL="342900" indent="-342900" algn="l">
              <a:lnSpc>
                <a:spcPts val="3187"/>
              </a:lnSpc>
              <a:buFont typeface="Arial" panose="020B0604020202020204" pitchFamily="34" charset="0"/>
              <a:buChar char="•"/>
            </a:pPr>
            <a:r>
              <a:rPr lang="en-US" sz="2000" b="1" dirty="0">
                <a:solidFill>
                  <a:srgbClr val="66A8EE"/>
                </a:solidFill>
                <a:latin typeface="Roboto Bold"/>
                <a:ea typeface="Roboto Bold"/>
                <a:cs typeface="Roboto Bold"/>
                <a:sym typeface="Roboto Bold"/>
              </a:rPr>
              <a:t>Future Scope and Strategic Enhancements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992238" y="1477566"/>
            <a:ext cx="7088238" cy="905027"/>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Problem Statement</a:t>
            </a:r>
          </a:p>
        </p:txBody>
      </p:sp>
      <p:sp>
        <p:nvSpPr>
          <p:cNvPr id="7" name="TextBox 7"/>
          <p:cNvSpPr txBox="1"/>
          <p:nvPr/>
        </p:nvSpPr>
        <p:spPr>
          <a:xfrm>
            <a:off x="992238" y="2967628"/>
            <a:ext cx="7805890" cy="1456134"/>
          </a:xfrm>
          <a:prstGeom prst="rect">
            <a:avLst/>
          </a:prstGeom>
        </p:spPr>
        <p:txBody>
          <a:bodyPr lIns="0" tIns="0" rIns="0" bIns="0" rtlCol="0" anchor="t">
            <a:spAutoFit/>
          </a:bodyPr>
          <a:lstStyle/>
          <a:p>
            <a:pPr algn="l">
              <a:lnSpc>
                <a:spcPts val="3562"/>
              </a:lnSpc>
            </a:pPr>
            <a:r>
              <a:rPr lang="en-US" sz="2187">
                <a:solidFill>
                  <a:srgbClr val="D6E5EF"/>
                </a:solidFill>
                <a:latin typeface="Roboto"/>
                <a:ea typeface="Roboto"/>
                <a:cs typeface="Roboto"/>
                <a:sym typeface="Roboto"/>
              </a:rPr>
              <a:t>In today’s digital landscape, organizations are flooded with vast amounts of unstructured text—from social media feeds to lengthy technical reports. Manually processing this data is:</a:t>
            </a:r>
          </a:p>
        </p:txBody>
      </p:sp>
      <p:sp>
        <p:nvSpPr>
          <p:cNvPr id="8" name="TextBox 8"/>
          <p:cNvSpPr txBox="1"/>
          <p:nvPr/>
        </p:nvSpPr>
        <p:spPr>
          <a:xfrm>
            <a:off x="992238" y="4583611"/>
            <a:ext cx="7805890"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D6E5EF"/>
                </a:solidFill>
                <a:latin typeface="Roboto Bold"/>
                <a:ea typeface="Roboto Bold"/>
                <a:cs typeface="Roboto Bold"/>
                <a:sym typeface="Roboto Bold"/>
              </a:rPr>
              <a:t>Time-Consuming:</a:t>
            </a:r>
            <a:r>
              <a:rPr lang="en-US" sz="2187">
                <a:solidFill>
                  <a:srgbClr val="D6E5EF"/>
                </a:solidFill>
                <a:latin typeface="Roboto"/>
                <a:ea typeface="Roboto"/>
                <a:cs typeface="Roboto"/>
                <a:sym typeface="Roboto"/>
              </a:rPr>
              <a:t> High volumes of text make manual review impossible at scale.</a:t>
            </a:r>
          </a:p>
        </p:txBody>
      </p:sp>
      <p:sp>
        <p:nvSpPr>
          <p:cNvPr id="9" name="TextBox 9"/>
          <p:cNvSpPr txBox="1"/>
          <p:nvPr/>
        </p:nvSpPr>
        <p:spPr>
          <a:xfrm>
            <a:off x="992238" y="5589984"/>
            <a:ext cx="7805890"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D6E5EF"/>
                </a:solidFill>
                <a:latin typeface="Roboto Bold"/>
                <a:ea typeface="Roboto Bold"/>
                <a:cs typeface="Roboto Bold"/>
                <a:sym typeface="Roboto Bold"/>
              </a:rPr>
              <a:t>Subjective:</a:t>
            </a:r>
            <a:r>
              <a:rPr lang="en-US" sz="2187">
                <a:solidFill>
                  <a:srgbClr val="D6E5EF"/>
                </a:solidFill>
                <a:latin typeface="Roboto"/>
                <a:ea typeface="Roboto"/>
                <a:cs typeface="Roboto"/>
                <a:sym typeface="Roboto"/>
              </a:rPr>
              <a:t> Human analysis often misses subtle patterns or suffers from bias.</a:t>
            </a:r>
          </a:p>
        </p:txBody>
      </p:sp>
      <p:sp>
        <p:nvSpPr>
          <p:cNvPr id="10" name="TextBox 10"/>
          <p:cNvSpPr txBox="1"/>
          <p:nvPr/>
        </p:nvSpPr>
        <p:spPr>
          <a:xfrm>
            <a:off x="992238" y="6596358"/>
            <a:ext cx="7805890" cy="1456134"/>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D6E5EF"/>
                </a:solidFill>
                <a:latin typeface="Roboto Bold"/>
                <a:ea typeface="Roboto Bold"/>
                <a:cs typeface="Roboto Bold"/>
                <a:sym typeface="Roboto Bold"/>
              </a:rPr>
              <a:t>Non-Actionable:</a:t>
            </a:r>
            <a:r>
              <a:rPr lang="en-US" sz="2187">
                <a:solidFill>
                  <a:srgbClr val="D6E5EF"/>
                </a:solidFill>
                <a:latin typeface="Roboto"/>
                <a:ea typeface="Roboto"/>
                <a:cs typeface="Roboto"/>
                <a:sym typeface="Roboto"/>
              </a:rPr>
              <a:t> Most tools provide "what" is happening (data) but fail to explain "why" it matters or "how" to respond (actionable insights).</a:t>
            </a:r>
          </a:p>
        </p:txBody>
      </p:sp>
      <p:sp>
        <p:nvSpPr>
          <p:cNvPr id="11" name="Freeform 11" descr="preencoded.png"/>
          <p:cNvSpPr/>
          <p:nvPr/>
        </p:nvSpPr>
        <p:spPr>
          <a:xfrm>
            <a:off x="9499397" y="3126734"/>
            <a:ext cx="7805890" cy="5344716"/>
          </a:xfrm>
          <a:custGeom>
            <a:avLst/>
            <a:gdLst/>
            <a:ahLst/>
            <a:cxnLst/>
            <a:rect l="l" t="t" r="r" b="b"/>
            <a:pathLst>
              <a:path w="7805890" h="5344716">
                <a:moveTo>
                  <a:pt x="0" y="0"/>
                </a:moveTo>
                <a:lnTo>
                  <a:pt x="7805890" y="0"/>
                </a:lnTo>
                <a:lnTo>
                  <a:pt x="7805890" y="5344715"/>
                </a:lnTo>
                <a:lnTo>
                  <a:pt x="0" y="5344715"/>
                </a:lnTo>
                <a:lnTo>
                  <a:pt x="0" y="0"/>
                </a:lnTo>
                <a:close/>
              </a:path>
            </a:pathLst>
          </a:custGeom>
          <a:blipFill>
            <a:blip r:embed="rId3"/>
            <a:stretch>
              <a:fillRect l="-40" r="-40"/>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1543641" y="641747"/>
            <a:ext cx="6008046" cy="770039"/>
          </a:xfrm>
          <a:prstGeom prst="rect">
            <a:avLst/>
          </a:prstGeom>
        </p:spPr>
        <p:txBody>
          <a:bodyPr lIns="0" tIns="0" rIns="0" bIns="0" rtlCol="0" anchor="t">
            <a:spAutoFit/>
          </a:bodyPr>
          <a:lstStyle/>
          <a:p>
            <a:pPr algn="l">
              <a:lnSpc>
                <a:spcPts val="5874"/>
              </a:lnSpc>
            </a:pPr>
            <a:r>
              <a:rPr lang="en-US" sz="4687">
                <a:solidFill>
                  <a:srgbClr val="76B9FF"/>
                </a:solidFill>
                <a:latin typeface="Roboto Slab"/>
                <a:ea typeface="Roboto Slab"/>
                <a:cs typeface="Roboto Slab"/>
                <a:sym typeface="Roboto Slab"/>
              </a:rPr>
              <a:t>Project Overview</a:t>
            </a:r>
          </a:p>
        </p:txBody>
      </p:sp>
      <p:sp>
        <p:nvSpPr>
          <p:cNvPr id="7" name="TextBox 7"/>
          <p:cNvSpPr txBox="1"/>
          <p:nvPr/>
        </p:nvSpPr>
        <p:spPr>
          <a:xfrm>
            <a:off x="1543641" y="1806626"/>
            <a:ext cx="15200557" cy="854869"/>
          </a:xfrm>
          <a:prstGeom prst="rect">
            <a:avLst/>
          </a:prstGeom>
        </p:spPr>
        <p:txBody>
          <a:bodyPr lIns="0" tIns="0" rIns="0" bIns="0" rtlCol="0" anchor="t">
            <a:spAutoFit/>
          </a:bodyPr>
          <a:lstStyle/>
          <a:p>
            <a:pPr marL="282773" lvl="1" indent="-141387" algn="l">
              <a:lnSpc>
                <a:spcPts val="3000"/>
              </a:lnSpc>
              <a:buFont typeface="Arial"/>
              <a:buChar char="•"/>
            </a:pPr>
            <a:r>
              <a:rPr lang="en-US" sz="1874">
                <a:solidFill>
                  <a:srgbClr val="D6E5EF"/>
                </a:solidFill>
                <a:latin typeface="Roboto"/>
                <a:ea typeface="Roboto"/>
                <a:cs typeface="Roboto"/>
                <a:sym typeface="Roboto"/>
              </a:rPr>
              <a:t>This project introduces a comprehensive NLP (Natural Language Processing) platform designed to transform raw, diverse text inputs into strategic assets.</a:t>
            </a:r>
          </a:p>
        </p:txBody>
      </p:sp>
      <p:sp>
        <p:nvSpPr>
          <p:cNvPr id="8" name="TextBox 8"/>
          <p:cNvSpPr txBox="1"/>
          <p:nvPr/>
        </p:nvSpPr>
        <p:spPr>
          <a:xfrm>
            <a:off x="1543641" y="2659856"/>
            <a:ext cx="15200557" cy="854869"/>
          </a:xfrm>
          <a:prstGeom prst="rect">
            <a:avLst/>
          </a:prstGeom>
        </p:spPr>
        <p:txBody>
          <a:bodyPr lIns="0" tIns="0" rIns="0" bIns="0" rtlCol="0" anchor="t">
            <a:spAutoFit/>
          </a:bodyPr>
          <a:lstStyle/>
          <a:p>
            <a:pPr marL="282773" lvl="1" indent="-141387" algn="l">
              <a:lnSpc>
                <a:spcPts val="3000"/>
              </a:lnSpc>
              <a:buFont typeface="Arial"/>
              <a:buChar char="•"/>
            </a:pPr>
            <a:r>
              <a:rPr lang="en-US" sz="1874">
                <a:solidFill>
                  <a:srgbClr val="D6E5EF"/>
                </a:solidFill>
                <a:latin typeface="Roboto"/>
                <a:ea typeface="Roboto"/>
                <a:cs typeface="Roboto"/>
                <a:sym typeface="Roboto"/>
              </a:rPr>
              <a:t>Platform is designed to efficiently process diverse text inputs—whether they’re articles, reports, or social media content—by identifying key themes and summarizing the information into concise, easy-to-understand outputs.</a:t>
            </a:r>
          </a:p>
        </p:txBody>
      </p:sp>
      <p:sp>
        <p:nvSpPr>
          <p:cNvPr id="9" name="TextBox 9"/>
          <p:cNvSpPr txBox="1"/>
          <p:nvPr/>
        </p:nvSpPr>
        <p:spPr>
          <a:xfrm>
            <a:off x="1543641" y="3513087"/>
            <a:ext cx="15200557" cy="1239441"/>
          </a:xfrm>
          <a:prstGeom prst="rect">
            <a:avLst/>
          </a:prstGeom>
        </p:spPr>
        <p:txBody>
          <a:bodyPr lIns="0" tIns="0" rIns="0" bIns="0" rtlCol="0" anchor="t">
            <a:spAutoFit/>
          </a:bodyPr>
          <a:lstStyle/>
          <a:p>
            <a:pPr marL="282773" lvl="1" indent="-141387" algn="l">
              <a:lnSpc>
                <a:spcPts val="3000"/>
              </a:lnSpc>
              <a:buFont typeface="Arial"/>
              <a:buChar char="•"/>
            </a:pPr>
            <a:r>
              <a:rPr lang="en-US" sz="1874">
                <a:solidFill>
                  <a:srgbClr val="D6E5EF"/>
                </a:solidFill>
                <a:latin typeface="Roboto"/>
                <a:ea typeface="Roboto"/>
                <a:cs typeface="Roboto"/>
                <a:sym typeface="Roboto"/>
              </a:rPr>
              <a:t>Beyond summarization, the system can offer actionable insights, helping users make quick, informed decisions based on the extracted data. For example, if the analysis highlights customer dissatisfaction, the platform can recommend areas for improvement or deeper investigation.</a:t>
            </a:r>
          </a:p>
        </p:txBody>
      </p:sp>
      <p:sp>
        <p:nvSpPr>
          <p:cNvPr id="10" name="TextBox 10"/>
          <p:cNvSpPr txBox="1"/>
          <p:nvPr/>
        </p:nvSpPr>
        <p:spPr>
          <a:xfrm>
            <a:off x="1553166" y="4382639"/>
            <a:ext cx="15200557" cy="470297"/>
          </a:xfrm>
          <a:prstGeom prst="rect">
            <a:avLst/>
          </a:prstGeom>
        </p:spPr>
        <p:txBody>
          <a:bodyPr lIns="0" tIns="0" rIns="0" bIns="0" rtlCol="0" anchor="t">
            <a:spAutoFit/>
          </a:bodyPr>
          <a:lstStyle/>
          <a:p>
            <a:pPr marL="282773" lvl="1" indent="-141387" algn="l">
              <a:lnSpc>
                <a:spcPts val="3000"/>
              </a:lnSpc>
              <a:buFont typeface="Arial"/>
              <a:buChar char="•"/>
            </a:pPr>
            <a:r>
              <a:rPr lang="en-US" sz="1874">
                <a:solidFill>
                  <a:srgbClr val="D6E5EF"/>
                </a:solidFill>
                <a:latin typeface="Roboto"/>
                <a:ea typeface="Roboto"/>
                <a:cs typeface="Roboto"/>
                <a:sym typeface="Roboto"/>
              </a:rPr>
              <a:t>This system is engineered to save time, enhance decision-making, and deliver tangible value for businesses and individuals.</a:t>
            </a:r>
          </a:p>
        </p:txBody>
      </p:sp>
      <p:grpSp>
        <p:nvGrpSpPr>
          <p:cNvPr id="11" name="Group 11"/>
          <p:cNvGrpSpPr/>
          <p:nvPr/>
        </p:nvGrpSpPr>
        <p:grpSpPr>
          <a:xfrm>
            <a:off x="1538878" y="6141539"/>
            <a:ext cx="15210082" cy="2181225"/>
            <a:chOff x="0" y="0"/>
            <a:chExt cx="20280109" cy="2908300"/>
          </a:xfrm>
        </p:grpSpPr>
        <p:sp>
          <p:nvSpPr>
            <p:cNvPr id="12" name="Freeform 12"/>
            <p:cNvSpPr/>
            <p:nvPr/>
          </p:nvSpPr>
          <p:spPr>
            <a:xfrm>
              <a:off x="0" y="0"/>
              <a:ext cx="20280123" cy="2908300"/>
            </a:xfrm>
            <a:custGeom>
              <a:avLst/>
              <a:gdLst/>
              <a:ahLst/>
              <a:cxnLst/>
              <a:rect l="l" t="t" r="r" b="b"/>
              <a:pathLst>
                <a:path w="20280123" h="2908300">
                  <a:moveTo>
                    <a:pt x="0" y="54356"/>
                  </a:moveTo>
                  <a:cubicBezTo>
                    <a:pt x="0" y="24384"/>
                    <a:pt x="24511" y="0"/>
                    <a:pt x="54610" y="0"/>
                  </a:cubicBezTo>
                  <a:lnTo>
                    <a:pt x="20225513" y="0"/>
                  </a:lnTo>
                  <a:lnTo>
                    <a:pt x="20225513" y="6350"/>
                  </a:lnTo>
                  <a:lnTo>
                    <a:pt x="20225513" y="0"/>
                  </a:lnTo>
                  <a:cubicBezTo>
                    <a:pt x="20255612" y="0"/>
                    <a:pt x="20280123" y="24384"/>
                    <a:pt x="20280123" y="54356"/>
                  </a:cubicBezTo>
                  <a:lnTo>
                    <a:pt x="20273773" y="54356"/>
                  </a:lnTo>
                  <a:lnTo>
                    <a:pt x="20280123" y="54356"/>
                  </a:lnTo>
                  <a:lnTo>
                    <a:pt x="20280123" y="2853944"/>
                  </a:lnTo>
                  <a:lnTo>
                    <a:pt x="20273773" y="2853944"/>
                  </a:lnTo>
                  <a:lnTo>
                    <a:pt x="20280123" y="2853944"/>
                  </a:lnTo>
                  <a:cubicBezTo>
                    <a:pt x="20280123" y="2884043"/>
                    <a:pt x="20255612" y="2908300"/>
                    <a:pt x="20225513" y="2908300"/>
                  </a:cubicBezTo>
                  <a:lnTo>
                    <a:pt x="20225513" y="2901950"/>
                  </a:lnTo>
                  <a:lnTo>
                    <a:pt x="20225513" y="2908300"/>
                  </a:lnTo>
                  <a:lnTo>
                    <a:pt x="54610" y="2908300"/>
                  </a:lnTo>
                  <a:lnTo>
                    <a:pt x="54610" y="2901950"/>
                  </a:lnTo>
                  <a:lnTo>
                    <a:pt x="54610" y="2908300"/>
                  </a:lnTo>
                  <a:cubicBezTo>
                    <a:pt x="24511" y="2908300"/>
                    <a:pt x="0" y="2883916"/>
                    <a:pt x="0" y="2853944"/>
                  </a:cubicBezTo>
                  <a:lnTo>
                    <a:pt x="0" y="54356"/>
                  </a:lnTo>
                  <a:lnTo>
                    <a:pt x="6350" y="54356"/>
                  </a:lnTo>
                  <a:lnTo>
                    <a:pt x="0" y="54356"/>
                  </a:lnTo>
                  <a:moveTo>
                    <a:pt x="12700" y="54356"/>
                  </a:moveTo>
                  <a:lnTo>
                    <a:pt x="12700" y="2853944"/>
                  </a:lnTo>
                  <a:lnTo>
                    <a:pt x="6350" y="2853944"/>
                  </a:lnTo>
                  <a:lnTo>
                    <a:pt x="12700" y="2853944"/>
                  </a:lnTo>
                  <a:cubicBezTo>
                    <a:pt x="12700" y="2876931"/>
                    <a:pt x="31496" y="2895600"/>
                    <a:pt x="54610" y="2895600"/>
                  </a:cubicBezTo>
                  <a:lnTo>
                    <a:pt x="20225513" y="2895600"/>
                  </a:lnTo>
                  <a:cubicBezTo>
                    <a:pt x="20248626" y="2895600"/>
                    <a:pt x="20267423" y="2876931"/>
                    <a:pt x="20267423" y="2853944"/>
                  </a:cubicBezTo>
                  <a:lnTo>
                    <a:pt x="20267423" y="54356"/>
                  </a:lnTo>
                  <a:cubicBezTo>
                    <a:pt x="20267423" y="31369"/>
                    <a:pt x="20248626" y="12700"/>
                    <a:pt x="20225513" y="12700"/>
                  </a:cubicBezTo>
                  <a:lnTo>
                    <a:pt x="54610" y="12700"/>
                  </a:lnTo>
                  <a:lnTo>
                    <a:pt x="54610" y="6350"/>
                  </a:lnTo>
                  <a:lnTo>
                    <a:pt x="54610" y="12700"/>
                  </a:lnTo>
                  <a:cubicBezTo>
                    <a:pt x="31496" y="12700"/>
                    <a:pt x="12700" y="31369"/>
                    <a:pt x="12700" y="54356"/>
                  </a:cubicBezTo>
                  <a:close/>
                </a:path>
              </a:pathLst>
            </a:custGeom>
            <a:solidFill>
              <a:srgbClr val="FFFFFF">
                <a:alpha val="5490"/>
              </a:srgbClr>
            </a:solidFill>
            <a:ln w="12700">
              <a:solidFill>
                <a:srgbClr val="000000"/>
              </a:solidFill>
            </a:ln>
          </p:spPr>
        </p:sp>
      </p:grpSp>
      <p:grpSp>
        <p:nvGrpSpPr>
          <p:cNvPr id="13" name="Group 13"/>
          <p:cNvGrpSpPr/>
          <p:nvPr/>
        </p:nvGrpSpPr>
        <p:grpSpPr>
          <a:xfrm>
            <a:off x="1553166" y="6155827"/>
            <a:ext cx="15181507" cy="691753"/>
            <a:chOff x="0" y="0"/>
            <a:chExt cx="20242009" cy="922338"/>
          </a:xfrm>
        </p:grpSpPr>
        <p:sp>
          <p:nvSpPr>
            <p:cNvPr id="14" name="Freeform 14"/>
            <p:cNvSpPr/>
            <p:nvPr/>
          </p:nvSpPr>
          <p:spPr>
            <a:xfrm>
              <a:off x="0" y="0"/>
              <a:ext cx="20242022" cy="922401"/>
            </a:xfrm>
            <a:custGeom>
              <a:avLst/>
              <a:gdLst/>
              <a:ahLst/>
              <a:cxnLst/>
              <a:rect l="l" t="t" r="r" b="b"/>
              <a:pathLst>
                <a:path w="20242022" h="922401">
                  <a:moveTo>
                    <a:pt x="0" y="0"/>
                  </a:moveTo>
                  <a:lnTo>
                    <a:pt x="20242022" y="0"/>
                  </a:lnTo>
                  <a:lnTo>
                    <a:pt x="20242022" y="922401"/>
                  </a:lnTo>
                  <a:lnTo>
                    <a:pt x="0" y="922401"/>
                  </a:lnTo>
                  <a:close/>
                </a:path>
              </a:pathLst>
            </a:custGeom>
            <a:solidFill>
              <a:srgbClr val="FFFFFF">
                <a:alpha val="0"/>
              </a:srgbClr>
            </a:solidFill>
            <a:ln w="12700">
              <a:solidFill>
                <a:srgbClr val="000000"/>
              </a:solidFill>
            </a:ln>
          </p:spPr>
        </p:sp>
      </p:grpSp>
      <p:sp>
        <p:nvSpPr>
          <p:cNvPr id="15" name="TextBox 15"/>
          <p:cNvSpPr txBox="1"/>
          <p:nvPr/>
        </p:nvSpPr>
        <p:spPr>
          <a:xfrm>
            <a:off x="1793529" y="6223692"/>
            <a:ext cx="4852540" cy="470297"/>
          </a:xfrm>
          <a:prstGeom prst="rect">
            <a:avLst/>
          </a:prstGeom>
        </p:spPr>
        <p:txBody>
          <a:bodyPr lIns="0" tIns="0" rIns="0" bIns="0" rtlCol="0" anchor="t">
            <a:spAutoFit/>
          </a:bodyPr>
          <a:lstStyle/>
          <a:p>
            <a:pPr algn="l">
              <a:lnSpc>
                <a:spcPts val="3000"/>
              </a:lnSpc>
            </a:pPr>
            <a:r>
              <a:rPr lang="en-US" sz="1874" b="1">
                <a:solidFill>
                  <a:srgbClr val="D6E5EF"/>
                </a:solidFill>
                <a:latin typeface="Roboto Bold"/>
                <a:ea typeface="Roboto Bold"/>
                <a:cs typeface="Roboto Bold"/>
                <a:sym typeface="Roboto Bold"/>
              </a:rPr>
              <a:t>Analyze</a:t>
            </a:r>
          </a:p>
        </p:txBody>
      </p:sp>
      <p:sp>
        <p:nvSpPr>
          <p:cNvPr id="16" name="TextBox 16"/>
          <p:cNvSpPr txBox="1"/>
          <p:nvPr/>
        </p:nvSpPr>
        <p:spPr>
          <a:xfrm>
            <a:off x="7136016" y="6223692"/>
            <a:ext cx="5040659" cy="470297"/>
          </a:xfrm>
          <a:prstGeom prst="rect">
            <a:avLst/>
          </a:prstGeom>
        </p:spPr>
        <p:txBody>
          <a:bodyPr lIns="0" tIns="0" rIns="0" bIns="0" rtlCol="0" anchor="t">
            <a:spAutoFit/>
          </a:bodyPr>
          <a:lstStyle/>
          <a:p>
            <a:pPr algn="l">
              <a:lnSpc>
                <a:spcPts val="3000"/>
              </a:lnSpc>
            </a:pPr>
            <a:r>
              <a:rPr lang="en-US" sz="1874" b="1">
                <a:solidFill>
                  <a:srgbClr val="D6E5EF"/>
                </a:solidFill>
                <a:latin typeface="Roboto Bold"/>
                <a:ea typeface="Roboto Bold"/>
                <a:cs typeface="Roboto Bold"/>
                <a:sym typeface="Roboto Bold"/>
              </a:rPr>
              <a:t>Synthesize</a:t>
            </a:r>
          </a:p>
        </p:txBody>
      </p:sp>
      <p:sp>
        <p:nvSpPr>
          <p:cNvPr id="17" name="TextBox 17"/>
          <p:cNvSpPr txBox="1"/>
          <p:nvPr/>
        </p:nvSpPr>
        <p:spPr>
          <a:xfrm>
            <a:off x="12666612" y="6223692"/>
            <a:ext cx="3827859" cy="470297"/>
          </a:xfrm>
          <a:prstGeom prst="rect">
            <a:avLst/>
          </a:prstGeom>
        </p:spPr>
        <p:txBody>
          <a:bodyPr lIns="0" tIns="0" rIns="0" bIns="0" rtlCol="0" anchor="t">
            <a:spAutoFit/>
          </a:bodyPr>
          <a:lstStyle/>
          <a:p>
            <a:pPr algn="l">
              <a:lnSpc>
                <a:spcPts val="3000"/>
              </a:lnSpc>
            </a:pPr>
            <a:r>
              <a:rPr lang="en-US" sz="1874" b="1">
                <a:solidFill>
                  <a:srgbClr val="D6E5EF"/>
                </a:solidFill>
                <a:latin typeface="Roboto Bold"/>
                <a:ea typeface="Roboto Bold"/>
                <a:cs typeface="Roboto Bold"/>
                <a:sym typeface="Roboto Bold"/>
              </a:rPr>
              <a:t>Actualize</a:t>
            </a:r>
          </a:p>
        </p:txBody>
      </p:sp>
      <p:grpSp>
        <p:nvGrpSpPr>
          <p:cNvPr id="18" name="Group 18"/>
          <p:cNvGrpSpPr/>
          <p:nvPr/>
        </p:nvGrpSpPr>
        <p:grpSpPr>
          <a:xfrm>
            <a:off x="1553166" y="6847580"/>
            <a:ext cx="15181507" cy="1460897"/>
            <a:chOff x="0" y="0"/>
            <a:chExt cx="20242009" cy="1947862"/>
          </a:xfrm>
        </p:grpSpPr>
        <p:sp>
          <p:nvSpPr>
            <p:cNvPr id="19" name="Freeform 19"/>
            <p:cNvSpPr/>
            <p:nvPr/>
          </p:nvSpPr>
          <p:spPr>
            <a:xfrm>
              <a:off x="0" y="0"/>
              <a:ext cx="20242022" cy="1947926"/>
            </a:xfrm>
            <a:custGeom>
              <a:avLst/>
              <a:gdLst/>
              <a:ahLst/>
              <a:cxnLst/>
              <a:rect l="l" t="t" r="r" b="b"/>
              <a:pathLst>
                <a:path w="20242022" h="1947926">
                  <a:moveTo>
                    <a:pt x="0" y="0"/>
                  </a:moveTo>
                  <a:lnTo>
                    <a:pt x="20242022" y="0"/>
                  </a:lnTo>
                  <a:lnTo>
                    <a:pt x="20242022" y="1947926"/>
                  </a:lnTo>
                  <a:lnTo>
                    <a:pt x="0" y="1947926"/>
                  </a:lnTo>
                  <a:close/>
                </a:path>
              </a:pathLst>
            </a:custGeom>
            <a:solidFill>
              <a:srgbClr val="000000">
                <a:alpha val="0"/>
              </a:srgbClr>
            </a:solidFill>
            <a:ln w="12700">
              <a:solidFill>
                <a:srgbClr val="000000"/>
              </a:solidFill>
            </a:ln>
          </p:spPr>
        </p:sp>
      </p:grpSp>
      <p:sp>
        <p:nvSpPr>
          <p:cNvPr id="20" name="TextBox 20"/>
          <p:cNvSpPr txBox="1"/>
          <p:nvPr/>
        </p:nvSpPr>
        <p:spPr>
          <a:xfrm>
            <a:off x="1793529" y="6915445"/>
            <a:ext cx="4852540" cy="854869"/>
          </a:xfrm>
          <a:prstGeom prst="rect">
            <a:avLst/>
          </a:prstGeom>
        </p:spPr>
        <p:txBody>
          <a:bodyPr lIns="0" tIns="0" rIns="0" bIns="0" rtlCol="0" anchor="t">
            <a:spAutoFit/>
          </a:bodyPr>
          <a:lstStyle/>
          <a:p>
            <a:pPr algn="l">
              <a:lnSpc>
                <a:spcPts val="3000"/>
              </a:lnSpc>
            </a:pPr>
            <a:r>
              <a:rPr lang="en-US" sz="1874">
                <a:solidFill>
                  <a:srgbClr val="D6E5EF"/>
                </a:solidFill>
                <a:latin typeface="Roboto"/>
                <a:ea typeface="Roboto"/>
                <a:cs typeface="Roboto"/>
                <a:sym typeface="Roboto"/>
              </a:rPr>
              <a:t>Extracting hidden themes using LDA Topic Modeling and Sentiment scores.</a:t>
            </a:r>
          </a:p>
        </p:txBody>
      </p:sp>
      <p:sp>
        <p:nvSpPr>
          <p:cNvPr id="21" name="TextBox 21"/>
          <p:cNvSpPr txBox="1"/>
          <p:nvPr/>
        </p:nvSpPr>
        <p:spPr>
          <a:xfrm>
            <a:off x="7136016" y="6915445"/>
            <a:ext cx="5040659" cy="854869"/>
          </a:xfrm>
          <a:prstGeom prst="rect">
            <a:avLst/>
          </a:prstGeom>
        </p:spPr>
        <p:txBody>
          <a:bodyPr lIns="0" tIns="0" rIns="0" bIns="0" rtlCol="0" anchor="t">
            <a:spAutoFit/>
          </a:bodyPr>
          <a:lstStyle/>
          <a:p>
            <a:pPr algn="l">
              <a:lnSpc>
                <a:spcPts val="3000"/>
              </a:lnSpc>
            </a:pPr>
            <a:r>
              <a:rPr lang="en-US" sz="1874">
                <a:solidFill>
                  <a:srgbClr val="D6E5EF"/>
                </a:solidFill>
                <a:latin typeface="Roboto"/>
                <a:ea typeface="Roboto"/>
                <a:cs typeface="Roboto"/>
                <a:sym typeface="Roboto"/>
              </a:rPr>
              <a:t>Condensing complex reports into concise, high-level summaries.</a:t>
            </a:r>
          </a:p>
        </p:txBody>
      </p:sp>
      <p:sp>
        <p:nvSpPr>
          <p:cNvPr id="22" name="TextBox 22"/>
          <p:cNvSpPr txBox="1"/>
          <p:nvPr/>
        </p:nvSpPr>
        <p:spPr>
          <a:xfrm>
            <a:off x="12666612" y="6915445"/>
            <a:ext cx="3827859" cy="1239441"/>
          </a:xfrm>
          <a:prstGeom prst="rect">
            <a:avLst/>
          </a:prstGeom>
        </p:spPr>
        <p:txBody>
          <a:bodyPr lIns="0" tIns="0" rIns="0" bIns="0" rtlCol="0" anchor="t">
            <a:spAutoFit/>
          </a:bodyPr>
          <a:lstStyle/>
          <a:p>
            <a:pPr algn="l">
              <a:lnSpc>
                <a:spcPts val="3000"/>
              </a:lnSpc>
            </a:pPr>
            <a:r>
              <a:rPr lang="en-US" sz="1874">
                <a:solidFill>
                  <a:srgbClr val="D6E5EF"/>
                </a:solidFill>
                <a:latin typeface="Roboto"/>
                <a:ea typeface="Roboto"/>
                <a:cs typeface="Roboto"/>
                <a:sym typeface="Roboto"/>
              </a:rPr>
              <a:t>Generating specific strategic recommendations for decision-makers.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2796330" y="532809"/>
            <a:ext cx="12695339" cy="1273673"/>
          </a:xfrm>
          <a:prstGeom prst="rect">
            <a:avLst/>
          </a:prstGeom>
        </p:spPr>
        <p:txBody>
          <a:bodyPr lIns="0" tIns="0" rIns="0" bIns="0" rtlCol="0" anchor="t">
            <a:spAutoFit/>
          </a:bodyPr>
          <a:lstStyle/>
          <a:p>
            <a:pPr algn="l">
              <a:lnSpc>
                <a:spcPts val="4937"/>
              </a:lnSpc>
            </a:pPr>
            <a:r>
              <a:rPr lang="en-US" sz="3937">
                <a:solidFill>
                  <a:srgbClr val="76B9FF"/>
                </a:solidFill>
                <a:latin typeface="Roboto Slab"/>
                <a:ea typeface="Roboto Slab"/>
                <a:cs typeface="Roboto Slab"/>
                <a:sym typeface="Roboto Slab"/>
              </a:rPr>
              <a:t>End-to-End Text Analytics &amp; Insight Generation Architecture Overview</a:t>
            </a:r>
          </a:p>
        </p:txBody>
      </p:sp>
      <p:sp>
        <p:nvSpPr>
          <p:cNvPr id="7" name="Freeform 7" descr="preencoded.png"/>
          <p:cNvSpPr/>
          <p:nvPr/>
        </p:nvSpPr>
        <p:spPr>
          <a:xfrm>
            <a:off x="2796330" y="2333177"/>
            <a:ext cx="7421318" cy="6632819"/>
          </a:xfrm>
          <a:custGeom>
            <a:avLst/>
            <a:gdLst/>
            <a:ahLst/>
            <a:cxnLst/>
            <a:rect l="l" t="t" r="r" b="b"/>
            <a:pathLst>
              <a:path w="7421318" h="6632819">
                <a:moveTo>
                  <a:pt x="0" y="0"/>
                </a:moveTo>
                <a:lnTo>
                  <a:pt x="7421318" y="0"/>
                </a:lnTo>
                <a:lnTo>
                  <a:pt x="7421318" y="6632820"/>
                </a:lnTo>
                <a:lnTo>
                  <a:pt x="0" y="6632820"/>
                </a:lnTo>
                <a:lnTo>
                  <a:pt x="0" y="0"/>
                </a:lnTo>
                <a:close/>
              </a:path>
            </a:pathLst>
          </a:custGeom>
          <a:blipFill>
            <a:blip r:embed="rId3"/>
            <a:stretch>
              <a:fillRect l="-16" r="-16"/>
            </a:stretch>
          </a:blipFill>
        </p:spPr>
      </p:sp>
      <p:sp>
        <p:nvSpPr>
          <p:cNvPr id="8" name="TextBox 8"/>
          <p:cNvSpPr txBox="1"/>
          <p:nvPr/>
        </p:nvSpPr>
        <p:spPr>
          <a:xfrm>
            <a:off x="10716816" y="2722959"/>
            <a:ext cx="4784227" cy="387848"/>
          </a:xfrm>
          <a:prstGeom prst="rect">
            <a:avLst/>
          </a:prstGeom>
        </p:spPr>
        <p:txBody>
          <a:bodyPr lIns="0" tIns="0" rIns="0" bIns="0" rtlCol="0" anchor="t">
            <a:spAutoFit/>
          </a:bodyPr>
          <a:lstStyle/>
          <a:p>
            <a:pPr algn="l">
              <a:lnSpc>
                <a:spcPts val="2499"/>
              </a:lnSpc>
            </a:pPr>
            <a:r>
              <a:rPr lang="en-US" sz="1562">
                <a:solidFill>
                  <a:srgbClr val="D6E5EF"/>
                </a:solidFill>
                <a:latin typeface="Roboto"/>
                <a:ea typeface="Roboto"/>
                <a:cs typeface="Roboto"/>
                <a:sym typeface="Roboto"/>
              </a:rPr>
              <a:t>Break the diagram into three logical phases:</a:t>
            </a:r>
          </a:p>
        </p:txBody>
      </p:sp>
      <p:sp>
        <p:nvSpPr>
          <p:cNvPr id="9" name="TextBox 9"/>
          <p:cNvSpPr txBox="1"/>
          <p:nvPr/>
        </p:nvSpPr>
        <p:spPr>
          <a:xfrm>
            <a:off x="10707441" y="3760293"/>
            <a:ext cx="4784227" cy="1030186"/>
          </a:xfrm>
          <a:prstGeom prst="rect">
            <a:avLst/>
          </a:prstGeom>
        </p:spPr>
        <p:txBody>
          <a:bodyPr lIns="0" tIns="0" rIns="0" bIns="0" rtlCol="0" anchor="t">
            <a:spAutoFit/>
          </a:bodyPr>
          <a:lstStyle/>
          <a:p>
            <a:pPr marL="235645" lvl="1" indent="-117822" algn="l">
              <a:lnSpc>
                <a:spcPts val="2499"/>
              </a:lnSpc>
              <a:buFont typeface="Arial"/>
              <a:buChar char="•"/>
            </a:pPr>
            <a:r>
              <a:rPr lang="en-US" sz="1562" b="1" dirty="0">
                <a:solidFill>
                  <a:srgbClr val="D6E5EF"/>
                </a:solidFill>
                <a:latin typeface="Roboto Bold"/>
                <a:ea typeface="Roboto Bold"/>
                <a:cs typeface="Roboto Bold"/>
                <a:sym typeface="Roboto Bold"/>
              </a:rPr>
              <a:t>Data Ingestion &amp; Refining:</a:t>
            </a:r>
            <a:r>
              <a:rPr lang="en-US" sz="1562" dirty="0">
                <a:solidFill>
                  <a:srgbClr val="D6E5EF"/>
                </a:solidFill>
                <a:latin typeface="Roboto"/>
                <a:ea typeface="Roboto"/>
                <a:cs typeface="Roboto"/>
                <a:sym typeface="Roboto"/>
              </a:rPr>
              <a:t> Taking raw user input and cleaning it through preprocessing to ensure high-quality data storage.</a:t>
            </a:r>
          </a:p>
        </p:txBody>
      </p:sp>
      <p:sp>
        <p:nvSpPr>
          <p:cNvPr id="10" name="TextBox 10"/>
          <p:cNvSpPr txBox="1"/>
          <p:nvPr/>
        </p:nvSpPr>
        <p:spPr>
          <a:xfrm>
            <a:off x="10707442" y="4857008"/>
            <a:ext cx="4784227" cy="1030186"/>
          </a:xfrm>
          <a:prstGeom prst="rect">
            <a:avLst/>
          </a:prstGeom>
        </p:spPr>
        <p:txBody>
          <a:bodyPr lIns="0" tIns="0" rIns="0" bIns="0" rtlCol="0" anchor="t">
            <a:spAutoFit/>
          </a:bodyPr>
          <a:lstStyle/>
          <a:p>
            <a:pPr marL="235645" lvl="1" indent="-117822" algn="l">
              <a:lnSpc>
                <a:spcPts val="2499"/>
              </a:lnSpc>
              <a:buFont typeface="Arial"/>
              <a:buChar char="•"/>
            </a:pPr>
            <a:r>
              <a:rPr lang="en-US" sz="1562" b="1" dirty="0">
                <a:solidFill>
                  <a:srgbClr val="D6E5EF"/>
                </a:solidFill>
                <a:latin typeface="Roboto Bold"/>
                <a:ea typeface="Roboto Bold"/>
                <a:cs typeface="Roboto Bold"/>
                <a:sym typeface="Roboto Bold"/>
              </a:rPr>
              <a:t>Analysis Layer:</a:t>
            </a:r>
            <a:r>
              <a:rPr lang="en-US" sz="1562" dirty="0">
                <a:solidFill>
                  <a:srgbClr val="D6E5EF"/>
                </a:solidFill>
                <a:latin typeface="Roboto"/>
                <a:ea typeface="Roboto"/>
                <a:cs typeface="Roboto"/>
                <a:sym typeface="Roboto"/>
              </a:rPr>
              <a:t> Using </a:t>
            </a:r>
            <a:r>
              <a:rPr lang="en-US" sz="1562" b="1" dirty="0">
                <a:solidFill>
                  <a:srgbClr val="D6E5EF"/>
                </a:solidFill>
                <a:latin typeface="Roboto Bold"/>
                <a:ea typeface="Roboto Bold"/>
                <a:cs typeface="Roboto Bold"/>
                <a:sym typeface="Roboto Bold"/>
              </a:rPr>
              <a:t>Topic Modeling (LDA)</a:t>
            </a:r>
            <a:r>
              <a:rPr lang="en-US" sz="1562" dirty="0">
                <a:solidFill>
                  <a:srgbClr val="D6E5EF"/>
                </a:solidFill>
                <a:latin typeface="Roboto"/>
                <a:ea typeface="Roboto"/>
                <a:cs typeface="Roboto"/>
                <a:sym typeface="Roboto"/>
              </a:rPr>
              <a:t> to find themes and </a:t>
            </a:r>
            <a:r>
              <a:rPr lang="en-US" sz="1562" b="1" dirty="0">
                <a:solidFill>
                  <a:srgbClr val="D6E5EF"/>
                </a:solidFill>
                <a:latin typeface="Roboto Bold"/>
                <a:ea typeface="Roboto Bold"/>
                <a:cs typeface="Roboto Bold"/>
                <a:sym typeface="Roboto Bold"/>
              </a:rPr>
              <a:t>Sentiment Analysis</a:t>
            </a:r>
            <a:r>
              <a:rPr lang="en-US" sz="1562" dirty="0">
                <a:solidFill>
                  <a:srgbClr val="D6E5EF"/>
                </a:solidFill>
                <a:latin typeface="Roboto"/>
                <a:ea typeface="Roboto"/>
                <a:cs typeface="Roboto"/>
                <a:sym typeface="Roboto"/>
              </a:rPr>
              <a:t> to understand emotional tone.</a:t>
            </a:r>
          </a:p>
        </p:txBody>
      </p:sp>
      <p:sp>
        <p:nvSpPr>
          <p:cNvPr id="11" name="TextBox 11"/>
          <p:cNvSpPr txBox="1"/>
          <p:nvPr/>
        </p:nvSpPr>
        <p:spPr>
          <a:xfrm>
            <a:off x="10707442" y="6011614"/>
            <a:ext cx="4793601" cy="1252331"/>
          </a:xfrm>
          <a:prstGeom prst="rect">
            <a:avLst/>
          </a:prstGeom>
        </p:spPr>
        <p:txBody>
          <a:bodyPr wrap="square" lIns="0" tIns="0" rIns="0" bIns="0" rtlCol="0" anchor="t">
            <a:spAutoFit/>
          </a:bodyPr>
          <a:lstStyle/>
          <a:p>
            <a:pPr marL="235645" lvl="1" indent="-117822" algn="l">
              <a:lnSpc>
                <a:spcPts val="2499"/>
              </a:lnSpc>
              <a:buFont typeface="Arial"/>
              <a:buChar char="•"/>
            </a:pPr>
            <a:r>
              <a:rPr lang="en-US" sz="1562" b="1" dirty="0">
                <a:solidFill>
                  <a:srgbClr val="D6E5EF"/>
                </a:solidFill>
                <a:latin typeface="Roboto Bold"/>
                <a:ea typeface="Roboto Bold"/>
                <a:cs typeface="Roboto Bold"/>
                <a:sym typeface="Roboto Bold"/>
              </a:rPr>
              <a:t>Actionable Intelligence:</a:t>
            </a:r>
            <a:r>
              <a:rPr lang="en-US" sz="1562" dirty="0">
                <a:solidFill>
                  <a:srgbClr val="D6E5EF"/>
                </a:solidFill>
                <a:latin typeface="Roboto"/>
                <a:ea typeface="Roboto"/>
                <a:cs typeface="Roboto"/>
                <a:sym typeface="Roboto"/>
              </a:rPr>
              <a:t> Converting raw analysis into summary, specific themes, insights, and recommendations delivered via a dashboard and report.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1835201" y="1048045"/>
            <a:ext cx="11384309" cy="741159"/>
          </a:xfrm>
          <a:prstGeom prst="rect">
            <a:avLst/>
          </a:prstGeom>
        </p:spPr>
        <p:txBody>
          <a:bodyPr lIns="0" tIns="0" rIns="0" bIns="0" rtlCol="0" anchor="t">
            <a:spAutoFit/>
          </a:bodyPr>
          <a:lstStyle/>
          <a:p>
            <a:pPr algn="l">
              <a:lnSpc>
                <a:spcPts val="5625"/>
              </a:lnSpc>
            </a:pPr>
            <a:r>
              <a:rPr lang="en-US" sz="4499">
                <a:solidFill>
                  <a:srgbClr val="76B9FF"/>
                </a:solidFill>
                <a:latin typeface="Roboto Slab"/>
                <a:ea typeface="Roboto Slab"/>
                <a:cs typeface="Roboto Slab"/>
                <a:sym typeface="Roboto Slab"/>
              </a:rPr>
              <a:t>Technology Stack and Development Tools</a:t>
            </a:r>
          </a:p>
        </p:txBody>
      </p:sp>
      <p:grpSp>
        <p:nvGrpSpPr>
          <p:cNvPr id="7" name="Group 7"/>
          <p:cNvGrpSpPr/>
          <p:nvPr/>
        </p:nvGrpSpPr>
        <p:grpSpPr>
          <a:xfrm>
            <a:off x="1830438" y="2246557"/>
            <a:ext cx="14626981" cy="6348412"/>
            <a:chOff x="0" y="0"/>
            <a:chExt cx="19502641" cy="8464550"/>
          </a:xfrm>
        </p:grpSpPr>
        <p:sp>
          <p:nvSpPr>
            <p:cNvPr id="8" name="Freeform 8"/>
            <p:cNvSpPr/>
            <p:nvPr/>
          </p:nvSpPr>
          <p:spPr>
            <a:xfrm>
              <a:off x="0" y="0"/>
              <a:ext cx="19502628" cy="8464550"/>
            </a:xfrm>
            <a:custGeom>
              <a:avLst/>
              <a:gdLst/>
              <a:ahLst/>
              <a:cxnLst/>
              <a:rect l="l" t="t" r="r" b="b"/>
              <a:pathLst>
                <a:path w="19502628" h="8464550">
                  <a:moveTo>
                    <a:pt x="0" y="52578"/>
                  </a:moveTo>
                  <a:cubicBezTo>
                    <a:pt x="0" y="23495"/>
                    <a:pt x="23622" y="0"/>
                    <a:pt x="52578" y="0"/>
                  </a:cubicBezTo>
                  <a:lnTo>
                    <a:pt x="19450050" y="0"/>
                  </a:lnTo>
                  <a:lnTo>
                    <a:pt x="19450050" y="6350"/>
                  </a:lnTo>
                  <a:lnTo>
                    <a:pt x="19450050" y="0"/>
                  </a:lnTo>
                  <a:cubicBezTo>
                    <a:pt x="19479133" y="0"/>
                    <a:pt x="19502628" y="23495"/>
                    <a:pt x="19502628" y="52578"/>
                  </a:cubicBezTo>
                  <a:lnTo>
                    <a:pt x="19496278" y="52578"/>
                  </a:lnTo>
                  <a:lnTo>
                    <a:pt x="19502628" y="52578"/>
                  </a:lnTo>
                  <a:lnTo>
                    <a:pt x="19502628" y="8411972"/>
                  </a:lnTo>
                  <a:lnTo>
                    <a:pt x="19496278" y="8411972"/>
                  </a:lnTo>
                  <a:lnTo>
                    <a:pt x="19502628" y="8411972"/>
                  </a:lnTo>
                  <a:cubicBezTo>
                    <a:pt x="19502628" y="8441055"/>
                    <a:pt x="19479006" y="8464550"/>
                    <a:pt x="19450050" y="8464550"/>
                  </a:cubicBezTo>
                  <a:lnTo>
                    <a:pt x="19450050" y="8458200"/>
                  </a:lnTo>
                  <a:lnTo>
                    <a:pt x="19450050" y="8464550"/>
                  </a:lnTo>
                  <a:lnTo>
                    <a:pt x="52578" y="8464550"/>
                  </a:lnTo>
                  <a:lnTo>
                    <a:pt x="52578" y="8458200"/>
                  </a:lnTo>
                  <a:lnTo>
                    <a:pt x="52578" y="8464550"/>
                  </a:lnTo>
                  <a:cubicBezTo>
                    <a:pt x="23495" y="8464550"/>
                    <a:pt x="0" y="8441055"/>
                    <a:pt x="0" y="8411972"/>
                  </a:cubicBezTo>
                  <a:lnTo>
                    <a:pt x="0" y="52578"/>
                  </a:lnTo>
                  <a:lnTo>
                    <a:pt x="6350" y="52578"/>
                  </a:lnTo>
                  <a:lnTo>
                    <a:pt x="0" y="52578"/>
                  </a:lnTo>
                  <a:moveTo>
                    <a:pt x="12700" y="52578"/>
                  </a:moveTo>
                  <a:lnTo>
                    <a:pt x="12700" y="8411972"/>
                  </a:lnTo>
                  <a:lnTo>
                    <a:pt x="6350" y="8411972"/>
                  </a:lnTo>
                  <a:lnTo>
                    <a:pt x="12700" y="8411972"/>
                  </a:lnTo>
                  <a:cubicBezTo>
                    <a:pt x="12700" y="8433943"/>
                    <a:pt x="30607" y="8451850"/>
                    <a:pt x="52578" y="8451850"/>
                  </a:cubicBezTo>
                  <a:lnTo>
                    <a:pt x="19450050" y="8451850"/>
                  </a:lnTo>
                  <a:cubicBezTo>
                    <a:pt x="19472148" y="8451850"/>
                    <a:pt x="19489928" y="8433943"/>
                    <a:pt x="19489928" y="8411972"/>
                  </a:cubicBezTo>
                  <a:lnTo>
                    <a:pt x="19489928" y="52578"/>
                  </a:lnTo>
                  <a:cubicBezTo>
                    <a:pt x="19489928" y="30607"/>
                    <a:pt x="19472021" y="12700"/>
                    <a:pt x="19450050" y="12700"/>
                  </a:cubicBezTo>
                  <a:lnTo>
                    <a:pt x="52578" y="12700"/>
                  </a:lnTo>
                  <a:lnTo>
                    <a:pt x="52578" y="6350"/>
                  </a:lnTo>
                  <a:lnTo>
                    <a:pt x="52578" y="12700"/>
                  </a:lnTo>
                  <a:cubicBezTo>
                    <a:pt x="30607" y="12700"/>
                    <a:pt x="12700" y="30607"/>
                    <a:pt x="12700" y="52578"/>
                  </a:cubicBezTo>
                  <a:close/>
                </a:path>
              </a:pathLst>
            </a:custGeom>
            <a:solidFill>
              <a:srgbClr val="FFFFFF">
                <a:alpha val="5490"/>
              </a:srgbClr>
            </a:solidFill>
            <a:ln w="12700">
              <a:solidFill>
                <a:srgbClr val="000000"/>
              </a:solidFill>
            </a:ln>
          </p:spPr>
        </p:sp>
      </p:grpSp>
      <p:grpSp>
        <p:nvGrpSpPr>
          <p:cNvPr id="9" name="Group 9"/>
          <p:cNvGrpSpPr/>
          <p:nvPr/>
        </p:nvGrpSpPr>
        <p:grpSpPr>
          <a:xfrm>
            <a:off x="1844726" y="2260844"/>
            <a:ext cx="14598406" cy="3164681"/>
            <a:chOff x="0" y="0"/>
            <a:chExt cx="19464541" cy="4219575"/>
          </a:xfrm>
        </p:grpSpPr>
        <p:sp>
          <p:nvSpPr>
            <p:cNvPr id="10" name="Freeform 10"/>
            <p:cNvSpPr/>
            <p:nvPr/>
          </p:nvSpPr>
          <p:spPr>
            <a:xfrm>
              <a:off x="0" y="0"/>
              <a:ext cx="19464528" cy="4219575"/>
            </a:xfrm>
            <a:custGeom>
              <a:avLst/>
              <a:gdLst/>
              <a:ahLst/>
              <a:cxnLst/>
              <a:rect l="l" t="t" r="r" b="b"/>
              <a:pathLst>
                <a:path w="19464528" h="4219575">
                  <a:moveTo>
                    <a:pt x="0" y="0"/>
                  </a:moveTo>
                  <a:lnTo>
                    <a:pt x="19464528" y="0"/>
                  </a:lnTo>
                  <a:lnTo>
                    <a:pt x="19464528" y="4219575"/>
                  </a:lnTo>
                  <a:lnTo>
                    <a:pt x="0" y="4219575"/>
                  </a:lnTo>
                  <a:close/>
                </a:path>
              </a:pathLst>
            </a:custGeom>
            <a:solidFill>
              <a:srgbClr val="FFFFFF">
                <a:alpha val="0"/>
              </a:srgbClr>
            </a:solidFill>
            <a:ln w="12700">
              <a:solidFill>
                <a:srgbClr val="000000"/>
              </a:solidFill>
            </a:ln>
          </p:spPr>
        </p:sp>
      </p:grpSp>
      <p:sp>
        <p:nvSpPr>
          <p:cNvPr id="11" name="TextBox 11"/>
          <p:cNvSpPr txBox="1"/>
          <p:nvPr/>
        </p:nvSpPr>
        <p:spPr>
          <a:xfrm>
            <a:off x="2075859" y="2399405"/>
            <a:ext cx="4310510" cy="442760"/>
          </a:xfrm>
          <a:prstGeom prst="rect">
            <a:avLst/>
          </a:prstGeom>
        </p:spPr>
        <p:txBody>
          <a:bodyPr lIns="0" tIns="0" rIns="0" bIns="0" rtlCol="0" anchor="t">
            <a:spAutoFit/>
          </a:bodyPr>
          <a:lstStyle/>
          <a:p>
            <a:pPr algn="l">
              <a:lnSpc>
                <a:spcPts val="3374"/>
              </a:lnSpc>
            </a:pPr>
            <a:r>
              <a:rPr lang="en-US" sz="2687" b="1">
                <a:solidFill>
                  <a:srgbClr val="76B9FF"/>
                </a:solidFill>
                <a:latin typeface="Roboto Slab Bold"/>
                <a:ea typeface="Roboto Slab Bold"/>
                <a:cs typeface="Roboto Slab Bold"/>
                <a:sym typeface="Roboto Slab Bold"/>
              </a:rPr>
              <a:t>Language &amp; Core Libraries</a:t>
            </a:r>
          </a:p>
        </p:txBody>
      </p:sp>
      <p:sp>
        <p:nvSpPr>
          <p:cNvPr id="12" name="TextBox 12"/>
          <p:cNvSpPr txBox="1"/>
          <p:nvPr/>
        </p:nvSpPr>
        <p:spPr>
          <a:xfrm>
            <a:off x="2075859" y="2904534"/>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Python:</a:t>
            </a:r>
            <a:r>
              <a:rPr lang="en-US" sz="1812">
                <a:solidFill>
                  <a:srgbClr val="D6E5EF"/>
                </a:solidFill>
                <a:latin typeface="Roboto"/>
                <a:ea typeface="Roboto"/>
                <a:cs typeface="Roboto"/>
                <a:sym typeface="Roboto"/>
              </a:rPr>
              <a:t> The primary programming language used for its extensive data science ecosystem.</a:t>
            </a:r>
          </a:p>
        </p:txBody>
      </p:sp>
      <p:sp>
        <p:nvSpPr>
          <p:cNvPr id="13" name="TextBox 13"/>
          <p:cNvSpPr txBox="1"/>
          <p:nvPr/>
        </p:nvSpPr>
        <p:spPr>
          <a:xfrm>
            <a:off x="2075859" y="3713112"/>
            <a:ext cx="6832397" cy="825103"/>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Regex (</a:t>
            </a:r>
            <a:r>
              <a:rPr lang="en-US" sz="1812">
                <a:solidFill>
                  <a:srgbClr val="D6E5EF"/>
                </a:solidFill>
                <a:latin typeface="Roboto"/>
                <a:ea typeface="Roboto"/>
                <a:cs typeface="Roboto"/>
                <a:sym typeface="Roboto"/>
              </a:rPr>
              <a:t>re</a:t>
            </a:r>
            <a:r>
              <a:rPr lang="en-US" sz="1812" b="1">
                <a:solidFill>
                  <a:srgbClr val="D6E5EF"/>
                </a:solidFill>
                <a:latin typeface="Roboto Bold"/>
                <a:ea typeface="Roboto Bold"/>
                <a:cs typeface="Roboto Bold"/>
                <a:sym typeface="Roboto Bold"/>
              </a:rPr>
              <a:t>):</a:t>
            </a:r>
            <a:r>
              <a:rPr lang="en-US" sz="1812">
                <a:solidFill>
                  <a:srgbClr val="D6E5EF"/>
                </a:solidFill>
                <a:latin typeface="Roboto"/>
                <a:ea typeface="Roboto"/>
                <a:cs typeface="Roboto"/>
                <a:sym typeface="Roboto"/>
              </a:rPr>
              <a:t> Utilized for custom text sanitization and noise removal.</a:t>
            </a:r>
          </a:p>
        </p:txBody>
      </p:sp>
      <p:sp>
        <p:nvSpPr>
          <p:cNvPr id="14" name="TextBox 14"/>
          <p:cNvSpPr txBox="1"/>
          <p:nvPr/>
        </p:nvSpPr>
        <p:spPr>
          <a:xfrm>
            <a:off x="2075859" y="4531223"/>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Pandas &amp; NumPy:</a:t>
            </a:r>
            <a:r>
              <a:rPr lang="en-US" sz="1812">
                <a:solidFill>
                  <a:srgbClr val="D6E5EF"/>
                </a:solidFill>
                <a:latin typeface="Roboto"/>
                <a:ea typeface="Roboto"/>
                <a:cs typeface="Roboto"/>
                <a:sym typeface="Roboto"/>
              </a:rPr>
              <a:t> Used for high-performance data manipulation, cleaning.</a:t>
            </a:r>
          </a:p>
        </p:txBody>
      </p:sp>
      <p:sp>
        <p:nvSpPr>
          <p:cNvPr id="15" name="TextBox 15"/>
          <p:cNvSpPr txBox="1"/>
          <p:nvPr/>
        </p:nvSpPr>
        <p:spPr>
          <a:xfrm>
            <a:off x="9379744" y="2399405"/>
            <a:ext cx="5873058" cy="442760"/>
          </a:xfrm>
          <a:prstGeom prst="rect">
            <a:avLst/>
          </a:prstGeom>
        </p:spPr>
        <p:txBody>
          <a:bodyPr lIns="0" tIns="0" rIns="0" bIns="0" rtlCol="0" anchor="t">
            <a:spAutoFit/>
          </a:bodyPr>
          <a:lstStyle/>
          <a:p>
            <a:pPr algn="l">
              <a:lnSpc>
                <a:spcPts val="3374"/>
              </a:lnSpc>
            </a:pPr>
            <a:r>
              <a:rPr lang="en-US" sz="2687" b="1">
                <a:solidFill>
                  <a:srgbClr val="76B9FF"/>
                </a:solidFill>
                <a:latin typeface="Roboto Slab Bold"/>
                <a:ea typeface="Roboto Slab Bold"/>
                <a:cs typeface="Roboto Slab Bold"/>
                <a:sym typeface="Roboto Slab Bold"/>
              </a:rPr>
              <a:t>Natural Language Processing (NLP)</a:t>
            </a:r>
          </a:p>
        </p:txBody>
      </p:sp>
      <p:sp>
        <p:nvSpPr>
          <p:cNvPr id="16" name="TextBox 16"/>
          <p:cNvSpPr txBox="1"/>
          <p:nvPr/>
        </p:nvSpPr>
        <p:spPr>
          <a:xfrm>
            <a:off x="9379744" y="2904534"/>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spaCy and NLTK:</a:t>
            </a:r>
            <a:r>
              <a:rPr lang="en-US" sz="1812">
                <a:solidFill>
                  <a:srgbClr val="D6E5EF"/>
                </a:solidFill>
                <a:latin typeface="Roboto"/>
                <a:ea typeface="Roboto"/>
                <a:cs typeface="Roboto"/>
                <a:sym typeface="Roboto"/>
              </a:rPr>
              <a:t> Employed for Data preprocessing such as Stop word removal and Lemmatization.</a:t>
            </a:r>
          </a:p>
        </p:txBody>
      </p:sp>
      <p:sp>
        <p:nvSpPr>
          <p:cNvPr id="17" name="TextBox 17"/>
          <p:cNvSpPr txBox="1"/>
          <p:nvPr/>
        </p:nvSpPr>
        <p:spPr>
          <a:xfrm>
            <a:off x="9379744" y="3713112"/>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Gensim:</a:t>
            </a:r>
            <a:r>
              <a:rPr lang="en-US" sz="1812">
                <a:solidFill>
                  <a:srgbClr val="D6E5EF"/>
                </a:solidFill>
                <a:latin typeface="Roboto"/>
                <a:ea typeface="Roboto"/>
                <a:cs typeface="Roboto"/>
                <a:sym typeface="Roboto"/>
              </a:rPr>
              <a:t> Powering the </a:t>
            </a:r>
            <a:r>
              <a:rPr lang="en-US" sz="1812" b="1">
                <a:solidFill>
                  <a:srgbClr val="D6E5EF"/>
                </a:solidFill>
                <a:latin typeface="Roboto Bold"/>
                <a:ea typeface="Roboto Bold"/>
                <a:cs typeface="Roboto Bold"/>
                <a:sym typeface="Roboto Bold"/>
              </a:rPr>
              <a:t>Topic Modeling</a:t>
            </a:r>
            <a:r>
              <a:rPr lang="en-US" sz="1812">
                <a:solidFill>
                  <a:srgbClr val="D6E5EF"/>
                </a:solidFill>
                <a:latin typeface="Roboto"/>
                <a:ea typeface="Roboto"/>
                <a:cs typeface="Roboto"/>
                <a:sym typeface="Roboto"/>
              </a:rPr>
              <a:t> engine through LDA (Latent Dirichlet Allocation) and Bigram/Trigram detection.</a:t>
            </a:r>
          </a:p>
        </p:txBody>
      </p:sp>
      <p:sp>
        <p:nvSpPr>
          <p:cNvPr id="18" name="TextBox 18"/>
          <p:cNvSpPr txBox="1"/>
          <p:nvPr/>
        </p:nvSpPr>
        <p:spPr>
          <a:xfrm>
            <a:off x="9379744" y="4521698"/>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Hugging Face Transformers:</a:t>
            </a:r>
            <a:r>
              <a:rPr lang="en-US" sz="1812">
                <a:solidFill>
                  <a:srgbClr val="D6E5EF"/>
                </a:solidFill>
                <a:latin typeface="Roboto"/>
                <a:ea typeface="Roboto"/>
                <a:cs typeface="Roboto"/>
                <a:sym typeface="Roboto"/>
              </a:rPr>
              <a:t> Provides a state-of-art pre-trained models, crucial for abstractive summarization.</a:t>
            </a:r>
          </a:p>
        </p:txBody>
      </p:sp>
      <p:grpSp>
        <p:nvGrpSpPr>
          <p:cNvPr id="19" name="Group 19"/>
          <p:cNvGrpSpPr/>
          <p:nvPr/>
        </p:nvGrpSpPr>
        <p:grpSpPr>
          <a:xfrm>
            <a:off x="1844726" y="5425526"/>
            <a:ext cx="14598406" cy="3155156"/>
            <a:chOff x="0" y="0"/>
            <a:chExt cx="19464541" cy="4206875"/>
          </a:xfrm>
        </p:grpSpPr>
        <p:sp>
          <p:nvSpPr>
            <p:cNvPr id="20" name="Freeform 20"/>
            <p:cNvSpPr/>
            <p:nvPr/>
          </p:nvSpPr>
          <p:spPr>
            <a:xfrm>
              <a:off x="0" y="0"/>
              <a:ext cx="19464528" cy="4206875"/>
            </a:xfrm>
            <a:custGeom>
              <a:avLst/>
              <a:gdLst/>
              <a:ahLst/>
              <a:cxnLst/>
              <a:rect l="l" t="t" r="r" b="b"/>
              <a:pathLst>
                <a:path w="19464528" h="4206875">
                  <a:moveTo>
                    <a:pt x="0" y="0"/>
                  </a:moveTo>
                  <a:lnTo>
                    <a:pt x="19464528" y="0"/>
                  </a:lnTo>
                  <a:lnTo>
                    <a:pt x="19464528" y="4206875"/>
                  </a:lnTo>
                  <a:lnTo>
                    <a:pt x="0" y="4206875"/>
                  </a:lnTo>
                  <a:close/>
                </a:path>
              </a:pathLst>
            </a:custGeom>
            <a:solidFill>
              <a:srgbClr val="000000">
                <a:alpha val="0"/>
              </a:srgbClr>
            </a:solidFill>
            <a:ln w="12700">
              <a:solidFill>
                <a:srgbClr val="000000"/>
              </a:solidFill>
            </a:ln>
          </p:spPr>
        </p:sp>
      </p:grpSp>
      <p:sp>
        <p:nvSpPr>
          <p:cNvPr id="21" name="TextBox 21"/>
          <p:cNvSpPr txBox="1"/>
          <p:nvPr/>
        </p:nvSpPr>
        <p:spPr>
          <a:xfrm>
            <a:off x="2075859" y="5564086"/>
            <a:ext cx="4997206" cy="442760"/>
          </a:xfrm>
          <a:prstGeom prst="rect">
            <a:avLst/>
          </a:prstGeom>
        </p:spPr>
        <p:txBody>
          <a:bodyPr lIns="0" tIns="0" rIns="0" bIns="0" rtlCol="0" anchor="t">
            <a:spAutoFit/>
          </a:bodyPr>
          <a:lstStyle/>
          <a:p>
            <a:pPr algn="l">
              <a:lnSpc>
                <a:spcPts val="3374"/>
              </a:lnSpc>
            </a:pPr>
            <a:r>
              <a:rPr lang="en-US" sz="2687" b="1">
                <a:solidFill>
                  <a:srgbClr val="76B9FF"/>
                </a:solidFill>
                <a:latin typeface="Roboto Slab Bold"/>
                <a:ea typeface="Roboto Slab Bold"/>
                <a:cs typeface="Roboto Slab Bold"/>
                <a:sym typeface="Roboto Slab Bold"/>
              </a:rPr>
              <a:t>Machine Learning &amp; Modeling</a:t>
            </a:r>
          </a:p>
        </p:txBody>
      </p:sp>
      <p:sp>
        <p:nvSpPr>
          <p:cNvPr id="22" name="TextBox 22"/>
          <p:cNvSpPr txBox="1"/>
          <p:nvPr/>
        </p:nvSpPr>
        <p:spPr>
          <a:xfrm>
            <a:off x="2075859" y="6069216"/>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Scikit-learn:</a:t>
            </a:r>
            <a:r>
              <a:rPr lang="en-US" sz="1812">
                <a:solidFill>
                  <a:srgbClr val="D6E5EF"/>
                </a:solidFill>
                <a:latin typeface="Roboto"/>
                <a:ea typeface="Roboto"/>
                <a:cs typeface="Roboto"/>
                <a:sym typeface="Roboto"/>
              </a:rPr>
              <a:t> Open-source Python library for entire machine learning</a:t>
            </a:r>
            <a:r>
              <a:rPr lang="en-US" sz="1812" b="1">
                <a:solidFill>
                  <a:srgbClr val="D6E5EF"/>
                </a:solidFill>
                <a:latin typeface="Roboto Bold"/>
                <a:ea typeface="Roboto Bold"/>
                <a:cs typeface="Roboto Bold"/>
                <a:sym typeface="Roboto Bold"/>
              </a:rPr>
              <a:t> </a:t>
            </a:r>
            <a:r>
              <a:rPr lang="en-US" sz="1812">
                <a:solidFill>
                  <a:srgbClr val="D6E5EF"/>
                </a:solidFill>
                <a:latin typeface="Roboto"/>
                <a:ea typeface="Roboto"/>
                <a:cs typeface="Roboto"/>
                <a:sym typeface="Roboto"/>
              </a:rPr>
              <a:t>pipeline</a:t>
            </a:r>
            <a:r>
              <a:rPr lang="en-US" sz="1812" b="1">
                <a:solidFill>
                  <a:srgbClr val="D6E5EF"/>
                </a:solidFill>
                <a:latin typeface="Roboto Bold"/>
                <a:ea typeface="Roboto Bold"/>
                <a:cs typeface="Roboto Bold"/>
                <a:sym typeface="Roboto Bold"/>
              </a:rPr>
              <a:t> </a:t>
            </a:r>
            <a:r>
              <a:rPr lang="en-US" sz="1812">
                <a:solidFill>
                  <a:srgbClr val="D6E5EF"/>
                </a:solidFill>
                <a:latin typeface="Roboto"/>
                <a:ea typeface="Roboto"/>
                <a:cs typeface="Roboto"/>
                <a:sym typeface="Roboto"/>
              </a:rPr>
              <a:t>from data preprocessing to model evaluation.</a:t>
            </a:r>
          </a:p>
        </p:txBody>
      </p:sp>
      <p:sp>
        <p:nvSpPr>
          <p:cNvPr id="23" name="TextBox 23"/>
          <p:cNvSpPr txBox="1"/>
          <p:nvPr/>
        </p:nvSpPr>
        <p:spPr>
          <a:xfrm>
            <a:off x="2075859" y="6877793"/>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PyTorch:</a:t>
            </a:r>
            <a:r>
              <a:rPr lang="en-US" sz="1812">
                <a:solidFill>
                  <a:srgbClr val="D6E5EF"/>
                </a:solidFill>
                <a:latin typeface="Roboto"/>
                <a:ea typeface="Roboto"/>
                <a:cs typeface="Roboto"/>
                <a:sym typeface="Roboto"/>
              </a:rPr>
              <a:t> The underlying deep learning framework used by the BART transformer model for tensor computations.</a:t>
            </a:r>
          </a:p>
        </p:txBody>
      </p:sp>
      <p:sp>
        <p:nvSpPr>
          <p:cNvPr id="24" name="TextBox 24"/>
          <p:cNvSpPr txBox="1"/>
          <p:nvPr/>
        </p:nvSpPr>
        <p:spPr>
          <a:xfrm>
            <a:off x="9379744" y="5564086"/>
            <a:ext cx="4395940" cy="442760"/>
          </a:xfrm>
          <a:prstGeom prst="rect">
            <a:avLst/>
          </a:prstGeom>
        </p:spPr>
        <p:txBody>
          <a:bodyPr lIns="0" tIns="0" rIns="0" bIns="0" rtlCol="0" anchor="t">
            <a:spAutoFit/>
          </a:bodyPr>
          <a:lstStyle/>
          <a:p>
            <a:pPr algn="l">
              <a:lnSpc>
                <a:spcPts val="3374"/>
              </a:lnSpc>
            </a:pPr>
            <a:r>
              <a:rPr lang="en-US" sz="2687">
                <a:solidFill>
                  <a:srgbClr val="76B9FF"/>
                </a:solidFill>
                <a:latin typeface="Roboto Slab"/>
                <a:ea typeface="Roboto Slab"/>
                <a:cs typeface="Roboto Slab"/>
                <a:sym typeface="Roboto Slab"/>
              </a:rPr>
              <a:t>E</a:t>
            </a:r>
            <a:r>
              <a:rPr lang="en-US" sz="2687" b="1">
                <a:solidFill>
                  <a:srgbClr val="76B9FF"/>
                </a:solidFill>
                <a:latin typeface="Roboto Slab Bold"/>
                <a:ea typeface="Roboto Slab Bold"/>
                <a:cs typeface="Roboto Slab Bold"/>
                <a:sym typeface="Roboto Slab Bold"/>
              </a:rPr>
              <a:t>valuation &amp; Visualization</a:t>
            </a:r>
          </a:p>
        </p:txBody>
      </p:sp>
      <p:sp>
        <p:nvSpPr>
          <p:cNvPr id="25" name="TextBox 25"/>
          <p:cNvSpPr txBox="1"/>
          <p:nvPr/>
        </p:nvSpPr>
        <p:spPr>
          <a:xfrm>
            <a:off x="9379744" y="6069216"/>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pyLDAvis:</a:t>
            </a:r>
            <a:r>
              <a:rPr lang="en-US" sz="1812">
                <a:solidFill>
                  <a:srgbClr val="D6E5EF"/>
                </a:solidFill>
                <a:latin typeface="Roboto"/>
                <a:ea typeface="Roboto"/>
                <a:cs typeface="Roboto"/>
                <a:sym typeface="Roboto"/>
              </a:rPr>
              <a:t> Interactive visualization for analyzing topic distance and keyword relevance.</a:t>
            </a:r>
          </a:p>
        </p:txBody>
      </p:sp>
      <p:sp>
        <p:nvSpPr>
          <p:cNvPr id="26" name="TextBox 26"/>
          <p:cNvSpPr txBox="1"/>
          <p:nvPr/>
        </p:nvSpPr>
        <p:spPr>
          <a:xfrm>
            <a:off x="9379744" y="6877793"/>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Matplotlib, Seaborn and wordcloud :</a:t>
            </a:r>
            <a:r>
              <a:rPr lang="en-US" sz="1812">
                <a:solidFill>
                  <a:srgbClr val="D6E5EF"/>
                </a:solidFill>
                <a:latin typeface="Roboto"/>
                <a:ea typeface="Roboto"/>
                <a:cs typeface="Roboto"/>
                <a:sym typeface="Roboto"/>
              </a:rPr>
              <a:t> Used for generating performance graphs</a:t>
            </a:r>
          </a:p>
        </p:txBody>
      </p:sp>
      <p:sp>
        <p:nvSpPr>
          <p:cNvPr id="27" name="TextBox 27"/>
          <p:cNvSpPr txBox="1"/>
          <p:nvPr/>
        </p:nvSpPr>
        <p:spPr>
          <a:xfrm>
            <a:off x="9379744" y="7686380"/>
            <a:ext cx="6832397" cy="815578"/>
          </a:xfrm>
          <a:prstGeom prst="rect">
            <a:avLst/>
          </a:prstGeom>
        </p:spPr>
        <p:txBody>
          <a:bodyPr lIns="0" tIns="0" rIns="0" bIns="0" rtlCol="0" anchor="t">
            <a:spAutoFit/>
          </a:bodyPr>
          <a:lstStyle/>
          <a:p>
            <a:pPr marL="273348" lvl="1" indent="-136674" algn="l">
              <a:lnSpc>
                <a:spcPts val="2875"/>
              </a:lnSpc>
              <a:buFont typeface="Arial"/>
              <a:buChar char="•"/>
            </a:pPr>
            <a:r>
              <a:rPr lang="en-US" sz="1812" b="1">
                <a:solidFill>
                  <a:srgbClr val="D6E5EF"/>
                </a:solidFill>
                <a:latin typeface="Roboto Bold"/>
                <a:ea typeface="Roboto Bold"/>
                <a:cs typeface="Roboto Bold"/>
                <a:sym typeface="Roboto Bold"/>
              </a:rPr>
              <a:t>Streamlit and CSS</a:t>
            </a:r>
            <a:r>
              <a:rPr lang="en-US" sz="1812">
                <a:solidFill>
                  <a:srgbClr val="D6E5EF"/>
                </a:solidFill>
                <a:latin typeface="Roboto"/>
                <a:ea typeface="Roboto"/>
                <a:cs typeface="Roboto"/>
                <a:sym typeface="Roboto"/>
              </a:rPr>
              <a:t>: Used for building the user-friendly and interactive web interface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912914" y="896541"/>
            <a:ext cx="10702976" cy="843553"/>
          </a:xfrm>
          <a:prstGeom prst="rect">
            <a:avLst/>
          </a:prstGeom>
        </p:spPr>
        <p:txBody>
          <a:bodyPr lIns="0" tIns="0" rIns="0" bIns="0" rtlCol="0" anchor="t">
            <a:spAutoFit/>
          </a:bodyPr>
          <a:lstStyle/>
          <a:p>
            <a:pPr algn="l">
              <a:lnSpc>
                <a:spcPts val="6374"/>
              </a:lnSpc>
            </a:pPr>
            <a:r>
              <a:rPr lang="en-US" sz="5125">
                <a:solidFill>
                  <a:srgbClr val="76B9FF"/>
                </a:solidFill>
                <a:latin typeface="Roboto Slab"/>
                <a:ea typeface="Roboto Slab"/>
                <a:cs typeface="Roboto Slab"/>
                <a:sym typeface="Roboto Slab"/>
              </a:rPr>
              <a:t>Dataset Overview and Key Insights</a:t>
            </a:r>
          </a:p>
        </p:txBody>
      </p:sp>
      <p:sp>
        <p:nvSpPr>
          <p:cNvPr id="7" name="TextBox 7"/>
          <p:cNvSpPr txBox="1"/>
          <p:nvPr/>
        </p:nvSpPr>
        <p:spPr>
          <a:xfrm>
            <a:off x="912914" y="3051124"/>
            <a:ext cx="6367167" cy="426539"/>
          </a:xfrm>
          <a:prstGeom prst="rect">
            <a:avLst/>
          </a:prstGeom>
        </p:spPr>
        <p:txBody>
          <a:bodyPr lIns="0" tIns="0" rIns="0" bIns="0" rtlCol="0" anchor="t">
            <a:spAutoFit/>
          </a:bodyPr>
          <a:lstStyle/>
          <a:p>
            <a:pPr algn="l">
              <a:lnSpc>
                <a:spcPts val="3187"/>
              </a:lnSpc>
            </a:pPr>
            <a:r>
              <a:rPr lang="en-US" sz="2562">
                <a:solidFill>
                  <a:srgbClr val="76B9FF"/>
                </a:solidFill>
                <a:latin typeface="Roboto Slab"/>
                <a:ea typeface="Roboto Slab"/>
                <a:cs typeface="Roboto Slab"/>
                <a:sym typeface="Roboto Slab"/>
              </a:rPr>
              <a:t>Dataset used:</a:t>
            </a:r>
            <a:r>
              <a:rPr lang="en-US" sz="2562" b="1">
                <a:solidFill>
                  <a:srgbClr val="76B9FF"/>
                </a:solidFill>
                <a:latin typeface="Roboto Slab Bold"/>
                <a:ea typeface="Roboto Slab Bold"/>
                <a:cs typeface="Roboto Slab Bold"/>
                <a:sym typeface="Roboto Slab Bold"/>
              </a:rPr>
              <a:t> </a:t>
            </a:r>
            <a:r>
              <a:rPr lang="en-US" sz="2562">
                <a:solidFill>
                  <a:srgbClr val="76B9FF"/>
                </a:solidFill>
                <a:latin typeface="Roboto Slab"/>
                <a:ea typeface="Roboto Slab"/>
                <a:cs typeface="Roboto Slab"/>
                <a:sym typeface="Roboto Slab"/>
              </a:rPr>
              <a:t>Amazon Fine Food Reviews</a:t>
            </a:r>
          </a:p>
        </p:txBody>
      </p:sp>
      <p:sp>
        <p:nvSpPr>
          <p:cNvPr id="8" name="TextBox 8"/>
          <p:cNvSpPr txBox="1"/>
          <p:nvPr/>
        </p:nvSpPr>
        <p:spPr>
          <a:xfrm>
            <a:off x="912914" y="3773538"/>
            <a:ext cx="16462172" cy="512559"/>
          </a:xfrm>
          <a:prstGeom prst="rect">
            <a:avLst/>
          </a:prstGeom>
        </p:spPr>
        <p:txBody>
          <a:bodyPr lIns="0" tIns="0" rIns="0" bIns="0" rtlCol="0" anchor="t">
            <a:spAutoFit/>
          </a:bodyPr>
          <a:lstStyle/>
          <a:p>
            <a:pPr marL="301625" lvl="1" indent="-150812" algn="l">
              <a:lnSpc>
                <a:spcPts val="3250"/>
              </a:lnSpc>
              <a:buFont typeface="Arial"/>
              <a:buChar char="•"/>
            </a:pPr>
            <a:r>
              <a:rPr lang="en-US" sz="2000" b="1">
                <a:solidFill>
                  <a:srgbClr val="D6E5EF"/>
                </a:solidFill>
                <a:latin typeface="Roboto Bold"/>
                <a:ea typeface="Roboto Bold"/>
                <a:cs typeface="Roboto Bold"/>
                <a:sym typeface="Roboto Bold"/>
              </a:rPr>
              <a:t>Scale:</a:t>
            </a:r>
            <a:r>
              <a:rPr lang="en-US" sz="2000">
                <a:solidFill>
                  <a:srgbClr val="D6E5EF"/>
                </a:solidFill>
                <a:latin typeface="Roboto"/>
                <a:ea typeface="Roboto"/>
                <a:cs typeface="Roboto"/>
                <a:sym typeface="Roboto"/>
              </a:rPr>
              <a:t> 568,454 Total Reviews.</a:t>
            </a:r>
          </a:p>
        </p:txBody>
      </p:sp>
      <p:sp>
        <p:nvSpPr>
          <p:cNvPr id="9" name="TextBox 9"/>
          <p:cNvSpPr txBox="1"/>
          <p:nvPr/>
        </p:nvSpPr>
        <p:spPr>
          <a:xfrm>
            <a:off x="912914" y="4282078"/>
            <a:ext cx="16462172" cy="512559"/>
          </a:xfrm>
          <a:prstGeom prst="rect">
            <a:avLst/>
          </a:prstGeom>
        </p:spPr>
        <p:txBody>
          <a:bodyPr lIns="0" tIns="0" rIns="0" bIns="0" rtlCol="0" anchor="t">
            <a:spAutoFit/>
          </a:bodyPr>
          <a:lstStyle/>
          <a:p>
            <a:pPr marL="301625" lvl="1" indent="-150812" algn="l">
              <a:lnSpc>
                <a:spcPts val="3250"/>
              </a:lnSpc>
              <a:buFont typeface="Arial"/>
              <a:buChar char="•"/>
            </a:pPr>
            <a:r>
              <a:rPr lang="en-US" sz="2000" b="1">
                <a:solidFill>
                  <a:srgbClr val="D6E5EF"/>
                </a:solidFill>
                <a:latin typeface="Roboto Bold"/>
                <a:ea typeface="Roboto Bold"/>
                <a:cs typeface="Roboto Bold"/>
                <a:sym typeface="Roboto Bold"/>
              </a:rPr>
              <a:t>Timeline:</a:t>
            </a:r>
            <a:r>
              <a:rPr lang="en-US" sz="2000">
                <a:solidFill>
                  <a:srgbClr val="D6E5EF"/>
                </a:solidFill>
                <a:latin typeface="Roboto"/>
                <a:ea typeface="Roboto"/>
                <a:cs typeface="Roboto"/>
                <a:sym typeface="Roboto"/>
              </a:rPr>
              <a:t> 13 Years of Data (1999–2012).</a:t>
            </a:r>
          </a:p>
        </p:txBody>
      </p:sp>
      <p:sp>
        <p:nvSpPr>
          <p:cNvPr id="10" name="TextBox 10"/>
          <p:cNvSpPr txBox="1"/>
          <p:nvPr/>
        </p:nvSpPr>
        <p:spPr>
          <a:xfrm>
            <a:off x="912914" y="4790627"/>
            <a:ext cx="16462172" cy="512559"/>
          </a:xfrm>
          <a:prstGeom prst="rect">
            <a:avLst/>
          </a:prstGeom>
        </p:spPr>
        <p:txBody>
          <a:bodyPr lIns="0" tIns="0" rIns="0" bIns="0" rtlCol="0" anchor="t">
            <a:spAutoFit/>
          </a:bodyPr>
          <a:lstStyle/>
          <a:p>
            <a:pPr marL="301625" lvl="1" indent="-150812" algn="l">
              <a:lnSpc>
                <a:spcPts val="3250"/>
              </a:lnSpc>
              <a:buFont typeface="Arial"/>
              <a:buChar char="•"/>
            </a:pPr>
            <a:r>
              <a:rPr lang="en-US" sz="2000" b="1">
                <a:solidFill>
                  <a:srgbClr val="D6E5EF"/>
                </a:solidFill>
                <a:latin typeface="Roboto Bold"/>
                <a:ea typeface="Roboto Bold"/>
                <a:cs typeface="Roboto Bold"/>
                <a:sym typeface="Roboto Bold"/>
              </a:rPr>
              <a:t>Diversity:</a:t>
            </a:r>
            <a:r>
              <a:rPr lang="en-US" sz="2000">
                <a:solidFill>
                  <a:srgbClr val="D6E5EF"/>
                </a:solidFill>
                <a:latin typeface="Roboto"/>
                <a:ea typeface="Roboto"/>
                <a:cs typeface="Roboto"/>
                <a:sym typeface="Roboto"/>
              </a:rPr>
              <a:t> 74,258 Unique Products (Coffee, Snacks, Pet Food).</a:t>
            </a:r>
          </a:p>
        </p:txBody>
      </p:sp>
      <p:sp>
        <p:nvSpPr>
          <p:cNvPr id="11" name="TextBox 11"/>
          <p:cNvSpPr txBox="1"/>
          <p:nvPr/>
        </p:nvSpPr>
        <p:spPr>
          <a:xfrm>
            <a:off x="912914" y="5299177"/>
            <a:ext cx="16462172" cy="512559"/>
          </a:xfrm>
          <a:prstGeom prst="rect">
            <a:avLst/>
          </a:prstGeom>
        </p:spPr>
        <p:txBody>
          <a:bodyPr lIns="0" tIns="0" rIns="0" bIns="0" rtlCol="0" anchor="t">
            <a:spAutoFit/>
          </a:bodyPr>
          <a:lstStyle/>
          <a:p>
            <a:pPr marL="301625" lvl="1" indent="-150812" algn="l">
              <a:lnSpc>
                <a:spcPts val="3250"/>
              </a:lnSpc>
              <a:buFont typeface="Arial"/>
              <a:buChar char="•"/>
            </a:pPr>
            <a:r>
              <a:rPr lang="en-US" sz="2000" b="1">
                <a:solidFill>
                  <a:srgbClr val="D6E5EF"/>
                </a:solidFill>
                <a:latin typeface="Roboto Bold"/>
                <a:ea typeface="Roboto Bold"/>
                <a:cs typeface="Roboto Bold"/>
                <a:sym typeface="Roboto Bold"/>
              </a:rPr>
              <a:t>Structure:</a:t>
            </a:r>
            <a:r>
              <a:rPr lang="en-US" sz="2000">
                <a:solidFill>
                  <a:srgbClr val="D6E5EF"/>
                </a:solidFill>
                <a:latin typeface="Roboto"/>
                <a:ea typeface="Roboto"/>
                <a:cs typeface="Roboto"/>
                <a:sym typeface="Roboto"/>
              </a:rPr>
              <a:t> User IDs, 5-Star Ratings, and Unstructured Text (Contains both Text and Summary).</a:t>
            </a:r>
          </a:p>
        </p:txBody>
      </p:sp>
      <p:sp>
        <p:nvSpPr>
          <p:cNvPr id="12" name="TextBox 12"/>
          <p:cNvSpPr txBox="1"/>
          <p:nvPr/>
        </p:nvSpPr>
        <p:spPr>
          <a:xfrm>
            <a:off x="912914" y="6183811"/>
            <a:ext cx="5049145" cy="426539"/>
          </a:xfrm>
          <a:prstGeom prst="rect">
            <a:avLst/>
          </a:prstGeom>
        </p:spPr>
        <p:txBody>
          <a:bodyPr lIns="0" tIns="0" rIns="0" bIns="0" rtlCol="0" anchor="t">
            <a:spAutoFit/>
          </a:bodyPr>
          <a:lstStyle/>
          <a:p>
            <a:pPr algn="l">
              <a:lnSpc>
                <a:spcPts val="3187"/>
              </a:lnSpc>
            </a:pPr>
            <a:r>
              <a:rPr lang="en-US" sz="2562">
                <a:solidFill>
                  <a:srgbClr val="76B9FF"/>
                </a:solidFill>
                <a:latin typeface="Roboto Slab"/>
                <a:ea typeface="Roboto Slab"/>
                <a:cs typeface="Roboto Slab"/>
                <a:sym typeface="Roboto Slab"/>
              </a:rPr>
              <a:t>Reason for Choosing this Dataset</a:t>
            </a:r>
          </a:p>
        </p:txBody>
      </p:sp>
      <p:sp>
        <p:nvSpPr>
          <p:cNvPr id="13" name="TextBox 13"/>
          <p:cNvSpPr txBox="1"/>
          <p:nvPr/>
        </p:nvSpPr>
        <p:spPr>
          <a:xfrm>
            <a:off x="912914" y="6906216"/>
            <a:ext cx="16462172" cy="512559"/>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D6E5EF"/>
                </a:solidFill>
                <a:latin typeface="Roboto"/>
                <a:ea typeface="Roboto"/>
                <a:cs typeface="Roboto"/>
                <a:sym typeface="Roboto"/>
              </a:rPr>
              <a:t>Rich and large scale text data: With </a:t>
            </a:r>
            <a:r>
              <a:rPr lang="en-US" sz="2000" b="1">
                <a:solidFill>
                  <a:srgbClr val="D6E5EF"/>
                </a:solidFill>
                <a:latin typeface="Roboto Bold"/>
                <a:ea typeface="Roboto Bold"/>
                <a:cs typeface="Roboto Bold"/>
                <a:sym typeface="Roboto Bold"/>
              </a:rPr>
              <a:t>568,454 reviews</a:t>
            </a:r>
            <a:r>
              <a:rPr lang="en-US" sz="2000">
                <a:solidFill>
                  <a:srgbClr val="D6E5EF"/>
                </a:solidFill>
                <a:latin typeface="Roboto"/>
                <a:ea typeface="Roboto"/>
                <a:cs typeface="Roboto"/>
                <a:sym typeface="Roboto"/>
              </a:rPr>
              <a:t>, it proves the platform can handle industrial-scale data without crashing.</a:t>
            </a:r>
          </a:p>
        </p:txBody>
      </p:sp>
      <p:sp>
        <p:nvSpPr>
          <p:cNvPr id="14" name="TextBox 14"/>
          <p:cNvSpPr txBox="1"/>
          <p:nvPr/>
        </p:nvSpPr>
        <p:spPr>
          <a:xfrm>
            <a:off x="912914" y="7414765"/>
            <a:ext cx="16462172" cy="929878"/>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D6E5EF"/>
                </a:solidFill>
                <a:latin typeface="Roboto"/>
                <a:ea typeface="Roboto"/>
                <a:cs typeface="Roboto"/>
                <a:sym typeface="Roboto"/>
              </a:rPr>
              <a:t>Every review comes with a </a:t>
            </a:r>
            <a:r>
              <a:rPr lang="en-US" sz="2000" b="1">
                <a:solidFill>
                  <a:srgbClr val="D6E5EF"/>
                </a:solidFill>
                <a:latin typeface="Roboto Bold"/>
                <a:ea typeface="Roboto Bold"/>
                <a:cs typeface="Roboto Bold"/>
                <a:sym typeface="Roboto Bold"/>
              </a:rPr>
              <a:t>1 to 5-star rating</a:t>
            </a:r>
            <a:r>
              <a:rPr lang="en-US" sz="2000">
                <a:solidFill>
                  <a:srgbClr val="D6E5EF"/>
                </a:solidFill>
                <a:latin typeface="Roboto"/>
                <a:ea typeface="Roboto"/>
                <a:cs typeface="Roboto"/>
                <a:sym typeface="Roboto"/>
              </a:rPr>
              <a:t>. This allows us to verify if our </a:t>
            </a:r>
            <a:r>
              <a:rPr lang="en-US" sz="2000" b="1">
                <a:solidFill>
                  <a:srgbClr val="D6E5EF"/>
                </a:solidFill>
                <a:latin typeface="Roboto Bold"/>
                <a:ea typeface="Roboto Bold"/>
                <a:cs typeface="Roboto Bold"/>
                <a:sym typeface="Roboto Bold"/>
              </a:rPr>
              <a:t>NLP Sentiment Analysis</a:t>
            </a:r>
            <a:r>
              <a:rPr lang="en-US" sz="2000">
                <a:solidFill>
                  <a:srgbClr val="D6E5EF"/>
                </a:solidFill>
                <a:latin typeface="Roboto"/>
                <a:ea typeface="Roboto"/>
                <a:cs typeface="Roboto"/>
                <a:sym typeface="Roboto"/>
              </a:rPr>
              <a:t> (Positive/Negative) correctly matches the user's actual star rating.</a:t>
            </a:r>
          </a:p>
        </p:txBody>
      </p:sp>
      <p:sp>
        <p:nvSpPr>
          <p:cNvPr id="15" name="TextBox 15"/>
          <p:cNvSpPr txBox="1"/>
          <p:nvPr/>
        </p:nvSpPr>
        <p:spPr>
          <a:xfrm>
            <a:off x="912914" y="8340623"/>
            <a:ext cx="16462172" cy="512559"/>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D6E5EF"/>
                </a:solidFill>
                <a:latin typeface="Roboto"/>
                <a:ea typeface="Roboto"/>
                <a:cs typeface="Roboto"/>
                <a:sym typeface="Roboto"/>
              </a:rPr>
              <a:t>Covers everything from gourmet coffee to pet food, ensuring the </a:t>
            </a:r>
            <a:r>
              <a:rPr lang="en-US" sz="2000" b="1">
                <a:solidFill>
                  <a:srgbClr val="D6E5EF"/>
                </a:solidFill>
                <a:latin typeface="Roboto Bold"/>
                <a:ea typeface="Roboto Bold"/>
                <a:cs typeface="Roboto Bold"/>
                <a:sym typeface="Roboto Bold"/>
              </a:rPr>
              <a:t>Topic Modeling</a:t>
            </a:r>
            <a:r>
              <a:rPr lang="en-US" sz="2000">
                <a:solidFill>
                  <a:srgbClr val="D6E5EF"/>
                </a:solidFill>
                <a:latin typeface="Roboto"/>
                <a:ea typeface="Roboto"/>
                <a:cs typeface="Roboto"/>
                <a:sym typeface="Roboto"/>
              </a:rPr>
              <a:t> is versatile and not limited to one narrow niche.</a:t>
            </a:r>
          </a:p>
        </p:txBody>
      </p:sp>
      <p:sp>
        <p:nvSpPr>
          <p:cNvPr id="16" name="TextBox 16"/>
          <p:cNvSpPr txBox="1"/>
          <p:nvPr/>
        </p:nvSpPr>
        <p:spPr>
          <a:xfrm>
            <a:off x="912914" y="8849173"/>
            <a:ext cx="16462172" cy="512559"/>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D6E5EF"/>
                </a:solidFill>
                <a:latin typeface="Roboto"/>
                <a:ea typeface="Roboto"/>
                <a:cs typeface="Roboto"/>
                <a:sym typeface="Roboto"/>
              </a:rPr>
              <a:t>Reviews span </a:t>
            </a:r>
            <a:r>
              <a:rPr lang="en-US" sz="2000" b="1">
                <a:solidFill>
                  <a:srgbClr val="D6E5EF"/>
                </a:solidFill>
                <a:latin typeface="Roboto Bold"/>
                <a:ea typeface="Roboto Bold"/>
                <a:cs typeface="Roboto Bold"/>
                <a:sym typeface="Roboto Bold"/>
              </a:rPr>
              <a:t>13 years</a:t>
            </a:r>
            <a:r>
              <a:rPr lang="en-US" sz="2000">
                <a:solidFill>
                  <a:srgbClr val="D6E5EF"/>
                </a:solidFill>
                <a:latin typeface="Roboto"/>
                <a:ea typeface="Roboto"/>
                <a:cs typeface="Roboto"/>
                <a:sym typeface="Roboto"/>
              </a:rPr>
              <a:t>, allowing the platform to potentially track how tastes and sentiments change over a decade.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2323652" y="576262"/>
            <a:ext cx="6622409" cy="692944"/>
          </a:xfrm>
          <a:prstGeom prst="rect">
            <a:avLst/>
          </a:prstGeom>
        </p:spPr>
        <p:txBody>
          <a:bodyPr lIns="0" tIns="0" rIns="0" bIns="0" rtlCol="0" anchor="t">
            <a:spAutoFit/>
          </a:bodyPr>
          <a:lstStyle/>
          <a:p>
            <a:pPr algn="l">
              <a:lnSpc>
                <a:spcPts val="5250"/>
              </a:lnSpc>
            </a:pPr>
            <a:r>
              <a:rPr lang="en-US" sz="4187">
                <a:solidFill>
                  <a:srgbClr val="76B9FF"/>
                </a:solidFill>
                <a:latin typeface="Roboto Slab"/>
                <a:ea typeface="Roboto Slab"/>
                <a:cs typeface="Roboto Slab"/>
                <a:sym typeface="Roboto Slab"/>
              </a:rPr>
              <a:t>Ingestion and Preparation</a:t>
            </a:r>
          </a:p>
        </p:txBody>
      </p:sp>
      <p:sp>
        <p:nvSpPr>
          <p:cNvPr id="7" name="TextBox 7"/>
          <p:cNvSpPr txBox="1"/>
          <p:nvPr/>
        </p:nvSpPr>
        <p:spPr>
          <a:xfrm>
            <a:off x="2323652" y="1345854"/>
            <a:ext cx="4313187" cy="548583"/>
          </a:xfrm>
          <a:prstGeom prst="rect">
            <a:avLst/>
          </a:prstGeom>
        </p:spPr>
        <p:txBody>
          <a:bodyPr lIns="0" tIns="0" rIns="0" bIns="0" rtlCol="0" anchor="t">
            <a:spAutoFit/>
          </a:bodyPr>
          <a:lstStyle/>
          <a:p>
            <a:pPr algn="l">
              <a:lnSpc>
                <a:spcPts val="4187"/>
              </a:lnSpc>
            </a:pPr>
            <a:r>
              <a:rPr lang="en-US" sz="3374">
                <a:solidFill>
                  <a:srgbClr val="76B9FF"/>
                </a:solidFill>
                <a:latin typeface="Roboto Slab"/>
                <a:ea typeface="Roboto Slab"/>
                <a:cs typeface="Roboto Slab"/>
                <a:sym typeface="Roboto Slab"/>
              </a:rPr>
              <a:t>Input Module</a:t>
            </a:r>
          </a:p>
        </p:txBody>
      </p:sp>
      <p:sp>
        <p:nvSpPr>
          <p:cNvPr id="8" name="TextBox 8"/>
          <p:cNvSpPr txBox="1"/>
          <p:nvPr/>
        </p:nvSpPr>
        <p:spPr>
          <a:xfrm>
            <a:off x="2323652" y="2345236"/>
            <a:ext cx="5423897" cy="1446609"/>
          </a:xfrm>
          <a:prstGeom prst="rect">
            <a:avLst/>
          </a:prstGeom>
        </p:spPr>
        <p:txBody>
          <a:bodyPr lIns="0" tIns="0" rIns="0" bIns="0" rtlCol="0" anchor="t">
            <a:spAutoFit/>
          </a:bodyPr>
          <a:lstStyle/>
          <a:p>
            <a:pPr marL="254496" lvl="1" indent="-127248" algn="l">
              <a:lnSpc>
                <a:spcPts val="2687"/>
              </a:lnSpc>
              <a:buFont typeface="Arial"/>
              <a:buChar char="•"/>
            </a:pPr>
            <a:r>
              <a:rPr lang="en-US" sz="1687">
                <a:solidFill>
                  <a:srgbClr val="D6E5EF"/>
                </a:solidFill>
                <a:latin typeface="Roboto"/>
                <a:ea typeface="Roboto"/>
                <a:cs typeface="Roboto"/>
                <a:sym typeface="Roboto"/>
              </a:rPr>
              <a:t>A user-friendly interface allows seamless uploading of various text data formats, including .txt, .csv, and .docx, or direct text entry ensuring broad compatibility.</a:t>
            </a:r>
          </a:p>
        </p:txBody>
      </p:sp>
      <p:sp>
        <p:nvSpPr>
          <p:cNvPr id="9" name="TextBox 9"/>
          <p:cNvSpPr txBox="1"/>
          <p:nvPr/>
        </p:nvSpPr>
        <p:spPr>
          <a:xfrm>
            <a:off x="2323652" y="3800627"/>
            <a:ext cx="5423897" cy="756647"/>
          </a:xfrm>
          <a:prstGeom prst="rect">
            <a:avLst/>
          </a:prstGeom>
        </p:spPr>
        <p:txBody>
          <a:bodyPr lIns="0" tIns="0" rIns="0" bIns="0" rtlCol="0" anchor="t">
            <a:spAutoFit/>
          </a:bodyPr>
          <a:lstStyle/>
          <a:p>
            <a:pPr marL="254496" lvl="1" indent="-127248" algn="l">
              <a:lnSpc>
                <a:spcPts val="2687"/>
              </a:lnSpc>
              <a:buFont typeface="Arial"/>
              <a:buChar char="•"/>
            </a:pPr>
            <a:r>
              <a:rPr lang="en-US" sz="1687">
                <a:solidFill>
                  <a:srgbClr val="D6E5EF"/>
                </a:solidFill>
                <a:latin typeface="Roboto"/>
                <a:ea typeface="Roboto"/>
                <a:cs typeface="Roboto"/>
                <a:sym typeface="Roboto"/>
              </a:rPr>
              <a:t>Includes checks for null values, empty reviews, and duplicate entries to prevent skewed results.</a:t>
            </a:r>
          </a:p>
        </p:txBody>
      </p:sp>
      <p:sp>
        <p:nvSpPr>
          <p:cNvPr id="10" name="Freeform 10" descr="preencoded.png"/>
          <p:cNvSpPr/>
          <p:nvPr/>
        </p:nvSpPr>
        <p:spPr>
          <a:xfrm>
            <a:off x="8283026" y="2460422"/>
            <a:ext cx="7690542" cy="2032102"/>
          </a:xfrm>
          <a:custGeom>
            <a:avLst/>
            <a:gdLst/>
            <a:ahLst/>
            <a:cxnLst/>
            <a:rect l="l" t="t" r="r" b="b"/>
            <a:pathLst>
              <a:path w="7690542" h="2032102">
                <a:moveTo>
                  <a:pt x="0" y="0"/>
                </a:moveTo>
                <a:lnTo>
                  <a:pt x="7690542" y="0"/>
                </a:lnTo>
                <a:lnTo>
                  <a:pt x="7690542" y="2032101"/>
                </a:lnTo>
                <a:lnTo>
                  <a:pt x="0" y="2032101"/>
                </a:lnTo>
                <a:lnTo>
                  <a:pt x="0" y="0"/>
                </a:lnTo>
                <a:close/>
              </a:path>
            </a:pathLst>
          </a:custGeom>
          <a:blipFill>
            <a:blip r:embed="rId3"/>
            <a:stretch>
              <a:fillRect l="-55" r="-55"/>
            </a:stretch>
          </a:blipFill>
        </p:spPr>
      </p:sp>
      <p:sp>
        <p:nvSpPr>
          <p:cNvPr id="11" name="TextBox 11"/>
          <p:cNvSpPr txBox="1"/>
          <p:nvPr/>
        </p:nvSpPr>
        <p:spPr>
          <a:xfrm>
            <a:off x="2323652" y="5048993"/>
            <a:ext cx="4313187" cy="548583"/>
          </a:xfrm>
          <a:prstGeom prst="rect">
            <a:avLst/>
          </a:prstGeom>
        </p:spPr>
        <p:txBody>
          <a:bodyPr lIns="0" tIns="0" rIns="0" bIns="0" rtlCol="0" anchor="t">
            <a:spAutoFit/>
          </a:bodyPr>
          <a:lstStyle/>
          <a:p>
            <a:pPr algn="l">
              <a:lnSpc>
                <a:spcPts val="4187"/>
              </a:lnSpc>
            </a:pPr>
            <a:r>
              <a:rPr lang="en-US" sz="3374">
                <a:solidFill>
                  <a:srgbClr val="76B9FF"/>
                </a:solidFill>
                <a:latin typeface="Roboto Slab"/>
                <a:ea typeface="Roboto Slab"/>
                <a:cs typeface="Roboto Slab"/>
                <a:sym typeface="Roboto Slab"/>
              </a:rPr>
              <a:t>Text Cleaning</a:t>
            </a:r>
          </a:p>
        </p:txBody>
      </p:sp>
      <p:grpSp>
        <p:nvGrpSpPr>
          <p:cNvPr id="12" name="Group 12"/>
          <p:cNvGrpSpPr/>
          <p:nvPr/>
        </p:nvGrpSpPr>
        <p:grpSpPr>
          <a:xfrm>
            <a:off x="2318890" y="5916216"/>
            <a:ext cx="13650068" cy="1265787"/>
            <a:chOff x="0" y="0"/>
            <a:chExt cx="18200091" cy="1687716"/>
          </a:xfrm>
        </p:grpSpPr>
        <p:sp>
          <p:nvSpPr>
            <p:cNvPr id="13" name="Freeform 13"/>
            <p:cNvSpPr/>
            <p:nvPr/>
          </p:nvSpPr>
          <p:spPr>
            <a:xfrm>
              <a:off x="0" y="0"/>
              <a:ext cx="18200117" cy="1687830"/>
            </a:xfrm>
            <a:custGeom>
              <a:avLst/>
              <a:gdLst/>
              <a:ahLst/>
              <a:cxnLst/>
              <a:rect l="l" t="t" r="r" b="b"/>
              <a:pathLst>
                <a:path w="18200117" h="1687830">
                  <a:moveTo>
                    <a:pt x="0" y="49530"/>
                  </a:moveTo>
                  <a:cubicBezTo>
                    <a:pt x="0" y="22098"/>
                    <a:pt x="22352" y="0"/>
                    <a:pt x="49784" y="0"/>
                  </a:cubicBezTo>
                  <a:lnTo>
                    <a:pt x="18150332" y="0"/>
                  </a:lnTo>
                  <a:lnTo>
                    <a:pt x="18150332" y="6350"/>
                  </a:lnTo>
                  <a:lnTo>
                    <a:pt x="18150332" y="0"/>
                  </a:lnTo>
                  <a:cubicBezTo>
                    <a:pt x="18177765" y="0"/>
                    <a:pt x="18200117" y="22098"/>
                    <a:pt x="18200117" y="49530"/>
                  </a:cubicBezTo>
                  <a:lnTo>
                    <a:pt x="18193767" y="49530"/>
                  </a:lnTo>
                  <a:lnTo>
                    <a:pt x="18200117" y="49530"/>
                  </a:lnTo>
                  <a:lnTo>
                    <a:pt x="18200117" y="1638300"/>
                  </a:lnTo>
                  <a:lnTo>
                    <a:pt x="18193767" y="1638300"/>
                  </a:lnTo>
                  <a:lnTo>
                    <a:pt x="18200117" y="1638300"/>
                  </a:lnTo>
                  <a:cubicBezTo>
                    <a:pt x="18200117" y="1665732"/>
                    <a:pt x="18177765" y="1687830"/>
                    <a:pt x="18150332" y="1687830"/>
                  </a:cubicBezTo>
                  <a:lnTo>
                    <a:pt x="18150332" y="1681480"/>
                  </a:lnTo>
                  <a:lnTo>
                    <a:pt x="18150332" y="1687830"/>
                  </a:lnTo>
                  <a:lnTo>
                    <a:pt x="49784" y="1687830"/>
                  </a:lnTo>
                  <a:lnTo>
                    <a:pt x="49784" y="1681480"/>
                  </a:lnTo>
                  <a:lnTo>
                    <a:pt x="49784" y="1687830"/>
                  </a:lnTo>
                  <a:cubicBezTo>
                    <a:pt x="22352" y="1687830"/>
                    <a:pt x="0" y="1665732"/>
                    <a:pt x="0" y="1638300"/>
                  </a:cubicBezTo>
                  <a:lnTo>
                    <a:pt x="0" y="49530"/>
                  </a:lnTo>
                  <a:lnTo>
                    <a:pt x="6350" y="49530"/>
                  </a:lnTo>
                  <a:lnTo>
                    <a:pt x="0" y="49530"/>
                  </a:lnTo>
                  <a:moveTo>
                    <a:pt x="12700" y="49530"/>
                  </a:moveTo>
                  <a:lnTo>
                    <a:pt x="12700" y="1638300"/>
                  </a:lnTo>
                  <a:lnTo>
                    <a:pt x="6350" y="1638300"/>
                  </a:lnTo>
                  <a:lnTo>
                    <a:pt x="12700" y="1638300"/>
                  </a:lnTo>
                  <a:cubicBezTo>
                    <a:pt x="12700" y="1658620"/>
                    <a:pt x="29210" y="1675130"/>
                    <a:pt x="49784" y="1675130"/>
                  </a:cubicBezTo>
                  <a:lnTo>
                    <a:pt x="18150332" y="1675130"/>
                  </a:lnTo>
                  <a:cubicBezTo>
                    <a:pt x="18170906" y="1675130"/>
                    <a:pt x="18187417" y="1658620"/>
                    <a:pt x="18187417" y="1638300"/>
                  </a:cubicBezTo>
                  <a:lnTo>
                    <a:pt x="18187417" y="49530"/>
                  </a:lnTo>
                  <a:cubicBezTo>
                    <a:pt x="18187417" y="29210"/>
                    <a:pt x="18170906" y="12700"/>
                    <a:pt x="18150332" y="12700"/>
                  </a:cubicBezTo>
                  <a:lnTo>
                    <a:pt x="49784" y="12700"/>
                  </a:lnTo>
                  <a:lnTo>
                    <a:pt x="49784" y="6350"/>
                  </a:lnTo>
                  <a:lnTo>
                    <a:pt x="49784" y="12700"/>
                  </a:lnTo>
                  <a:cubicBezTo>
                    <a:pt x="29210" y="12700"/>
                    <a:pt x="12700" y="29210"/>
                    <a:pt x="12700" y="49530"/>
                  </a:cubicBezTo>
                  <a:close/>
                </a:path>
              </a:pathLst>
            </a:custGeom>
            <a:solidFill>
              <a:srgbClr val="FFFFFF">
                <a:alpha val="5490"/>
              </a:srgbClr>
            </a:solidFill>
            <a:ln w="12700">
              <a:solidFill>
                <a:srgbClr val="000000"/>
              </a:solidFill>
            </a:ln>
          </p:spPr>
        </p:sp>
      </p:grpSp>
      <p:grpSp>
        <p:nvGrpSpPr>
          <p:cNvPr id="14" name="Group 14"/>
          <p:cNvGrpSpPr/>
          <p:nvPr/>
        </p:nvGrpSpPr>
        <p:grpSpPr>
          <a:xfrm>
            <a:off x="2333177" y="5930503"/>
            <a:ext cx="13621493" cy="614515"/>
            <a:chOff x="0" y="0"/>
            <a:chExt cx="18161991" cy="819353"/>
          </a:xfrm>
        </p:grpSpPr>
        <p:sp>
          <p:nvSpPr>
            <p:cNvPr id="15" name="Freeform 15"/>
            <p:cNvSpPr/>
            <p:nvPr/>
          </p:nvSpPr>
          <p:spPr>
            <a:xfrm>
              <a:off x="0" y="0"/>
              <a:ext cx="18162015" cy="819404"/>
            </a:xfrm>
            <a:custGeom>
              <a:avLst/>
              <a:gdLst/>
              <a:ahLst/>
              <a:cxnLst/>
              <a:rect l="l" t="t" r="r" b="b"/>
              <a:pathLst>
                <a:path w="18162015" h="819404">
                  <a:moveTo>
                    <a:pt x="0" y="0"/>
                  </a:moveTo>
                  <a:lnTo>
                    <a:pt x="18162015" y="0"/>
                  </a:lnTo>
                  <a:lnTo>
                    <a:pt x="18162015" y="819404"/>
                  </a:lnTo>
                  <a:lnTo>
                    <a:pt x="0" y="819404"/>
                  </a:lnTo>
                  <a:close/>
                </a:path>
              </a:pathLst>
            </a:custGeom>
            <a:solidFill>
              <a:srgbClr val="FFFFFF">
                <a:alpha val="0"/>
              </a:srgbClr>
            </a:solidFill>
            <a:ln w="12700">
              <a:solidFill>
                <a:srgbClr val="000000"/>
              </a:solidFill>
            </a:ln>
          </p:spPr>
        </p:sp>
      </p:grpSp>
      <p:sp>
        <p:nvSpPr>
          <p:cNvPr id="16" name="TextBox 16"/>
          <p:cNvSpPr txBox="1"/>
          <p:nvPr/>
        </p:nvSpPr>
        <p:spPr>
          <a:xfrm>
            <a:off x="2548976" y="6050309"/>
            <a:ext cx="2695727" cy="355844"/>
          </a:xfrm>
          <a:prstGeom prst="rect">
            <a:avLst/>
          </a:prstGeom>
        </p:spPr>
        <p:txBody>
          <a:bodyPr lIns="0" tIns="0" rIns="0" bIns="0" rtlCol="0" anchor="t">
            <a:spAutoFit/>
          </a:bodyPr>
          <a:lstStyle/>
          <a:p>
            <a:pPr algn="l">
              <a:lnSpc>
                <a:spcPts val="2625"/>
              </a:lnSpc>
            </a:pPr>
            <a:r>
              <a:rPr lang="en-US" sz="2062">
                <a:solidFill>
                  <a:srgbClr val="76B9FF"/>
                </a:solidFill>
                <a:latin typeface="Roboto Slab"/>
                <a:ea typeface="Roboto Slab"/>
                <a:cs typeface="Roboto Slab"/>
                <a:sym typeface="Roboto Slab"/>
              </a:rPr>
              <a:t>Noise Reduction</a:t>
            </a:r>
          </a:p>
        </p:txBody>
      </p:sp>
      <p:sp>
        <p:nvSpPr>
          <p:cNvPr id="17" name="TextBox 17"/>
          <p:cNvSpPr txBox="1"/>
          <p:nvPr/>
        </p:nvSpPr>
        <p:spPr>
          <a:xfrm>
            <a:off x="7039270" y="6050309"/>
            <a:ext cx="2695727" cy="355844"/>
          </a:xfrm>
          <a:prstGeom prst="rect">
            <a:avLst/>
          </a:prstGeom>
        </p:spPr>
        <p:txBody>
          <a:bodyPr lIns="0" tIns="0" rIns="0" bIns="0" rtlCol="0" anchor="t">
            <a:spAutoFit/>
          </a:bodyPr>
          <a:lstStyle/>
          <a:p>
            <a:pPr algn="l">
              <a:lnSpc>
                <a:spcPts val="2625"/>
              </a:lnSpc>
            </a:pPr>
            <a:r>
              <a:rPr lang="en-US" sz="2062">
                <a:solidFill>
                  <a:srgbClr val="76B9FF"/>
                </a:solidFill>
                <a:latin typeface="Roboto Slab"/>
                <a:ea typeface="Roboto Slab"/>
                <a:cs typeface="Roboto Slab"/>
                <a:sym typeface="Roboto Slab"/>
              </a:rPr>
              <a:t>Preprocessing</a:t>
            </a:r>
          </a:p>
        </p:txBody>
      </p:sp>
      <p:sp>
        <p:nvSpPr>
          <p:cNvPr id="18" name="TextBox 18"/>
          <p:cNvSpPr txBox="1"/>
          <p:nvPr/>
        </p:nvSpPr>
        <p:spPr>
          <a:xfrm>
            <a:off x="11982450" y="6050309"/>
            <a:ext cx="2695727" cy="355844"/>
          </a:xfrm>
          <a:prstGeom prst="rect">
            <a:avLst/>
          </a:prstGeom>
        </p:spPr>
        <p:txBody>
          <a:bodyPr lIns="0" tIns="0" rIns="0" bIns="0" rtlCol="0" anchor="t">
            <a:spAutoFit/>
          </a:bodyPr>
          <a:lstStyle/>
          <a:p>
            <a:pPr algn="l">
              <a:lnSpc>
                <a:spcPts val="2625"/>
              </a:lnSpc>
            </a:pPr>
            <a:r>
              <a:rPr lang="en-US" sz="2062">
                <a:solidFill>
                  <a:srgbClr val="76B9FF"/>
                </a:solidFill>
                <a:latin typeface="Roboto Slab"/>
                <a:ea typeface="Roboto Slab"/>
                <a:cs typeface="Roboto Slab"/>
                <a:sym typeface="Roboto Slab"/>
              </a:rPr>
              <a:t>Normalization</a:t>
            </a:r>
          </a:p>
        </p:txBody>
      </p:sp>
      <p:grpSp>
        <p:nvGrpSpPr>
          <p:cNvPr id="19" name="Group 19"/>
          <p:cNvGrpSpPr/>
          <p:nvPr/>
        </p:nvGrpSpPr>
        <p:grpSpPr>
          <a:xfrm>
            <a:off x="2333177" y="6545018"/>
            <a:ext cx="13621493" cy="622697"/>
            <a:chOff x="0" y="0"/>
            <a:chExt cx="18161991" cy="830262"/>
          </a:xfrm>
        </p:grpSpPr>
        <p:sp>
          <p:nvSpPr>
            <p:cNvPr id="20" name="Freeform 20"/>
            <p:cNvSpPr/>
            <p:nvPr/>
          </p:nvSpPr>
          <p:spPr>
            <a:xfrm>
              <a:off x="0" y="0"/>
              <a:ext cx="18162015" cy="830199"/>
            </a:xfrm>
            <a:custGeom>
              <a:avLst/>
              <a:gdLst/>
              <a:ahLst/>
              <a:cxnLst/>
              <a:rect l="l" t="t" r="r" b="b"/>
              <a:pathLst>
                <a:path w="18162015" h="830199">
                  <a:moveTo>
                    <a:pt x="0" y="0"/>
                  </a:moveTo>
                  <a:lnTo>
                    <a:pt x="18162015" y="0"/>
                  </a:lnTo>
                  <a:lnTo>
                    <a:pt x="18162015" y="830199"/>
                  </a:lnTo>
                  <a:lnTo>
                    <a:pt x="0" y="830199"/>
                  </a:lnTo>
                  <a:close/>
                </a:path>
              </a:pathLst>
            </a:custGeom>
            <a:solidFill>
              <a:srgbClr val="000000">
                <a:alpha val="0"/>
              </a:srgbClr>
            </a:solidFill>
            <a:ln w="12700">
              <a:solidFill>
                <a:srgbClr val="000000"/>
              </a:solidFill>
            </a:ln>
          </p:spPr>
        </p:sp>
      </p:grpSp>
      <p:sp>
        <p:nvSpPr>
          <p:cNvPr id="21" name="TextBox 21"/>
          <p:cNvSpPr txBox="1"/>
          <p:nvPr/>
        </p:nvSpPr>
        <p:spPr>
          <a:xfrm>
            <a:off x="2548976" y="6617198"/>
            <a:ext cx="4049468" cy="411661"/>
          </a:xfrm>
          <a:prstGeom prst="rect">
            <a:avLst/>
          </a:prstGeom>
        </p:spPr>
        <p:txBody>
          <a:bodyPr lIns="0" tIns="0" rIns="0" bIns="0" rtlCol="0" anchor="t">
            <a:spAutoFit/>
          </a:bodyPr>
          <a:lstStyle/>
          <a:p>
            <a:pPr algn="l">
              <a:lnSpc>
                <a:spcPts val="2687"/>
              </a:lnSpc>
            </a:pPr>
            <a:r>
              <a:rPr lang="en-US" sz="1687">
                <a:solidFill>
                  <a:srgbClr val="D6E5EF"/>
                </a:solidFill>
                <a:latin typeface="Roboto"/>
                <a:ea typeface="Roboto"/>
                <a:cs typeface="Roboto"/>
                <a:sym typeface="Roboto"/>
              </a:rPr>
              <a:t>Remove unwanted characters.</a:t>
            </a:r>
          </a:p>
        </p:txBody>
      </p:sp>
      <p:sp>
        <p:nvSpPr>
          <p:cNvPr id="22" name="TextBox 22"/>
          <p:cNvSpPr txBox="1"/>
          <p:nvPr/>
        </p:nvSpPr>
        <p:spPr>
          <a:xfrm>
            <a:off x="7039270" y="6617198"/>
            <a:ext cx="4502353" cy="411661"/>
          </a:xfrm>
          <a:prstGeom prst="rect">
            <a:avLst/>
          </a:prstGeom>
        </p:spPr>
        <p:txBody>
          <a:bodyPr lIns="0" tIns="0" rIns="0" bIns="0" rtlCol="0" anchor="t">
            <a:spAutoFit/>
          </a:bodyPr>
          <a:lstStyle/>
          <a:p>
            <a:pPr algn="l">
              <a:lnSpc>
                <a:spcPts val="2687"/>
              </a:lnSpc>
            </a:pPr>
            <a:r>
              <a:rPr lang="en-US" sz="1687">
                <a:solidFill>
                  <a:srgbClr val="D6E5EF"/>
                </a:solidFill>
                <a:latin typeface="Roboto"/>
                <a:ea typeface="Roboto"/>
                <a:cs typeface="Roboto"/>
                <a:sym typeface="Roboto"/>
              </a:rPr>
              <a:t>Tokenization, and Stop word removal.</a:t>
            </a:r>
          </a:p>
        </p:txBody>
      </p:sp>
      <p:sp>
        <p:nvSpPr>
          <p:cNvPr id="23" name="TextBox 23"/>
          <p:cNvSpPr txBox="1"/>
          <p:nvPr/>
        </p:nvSpPr>
        <p:spPr>
          <a:xfrm>
            <a:off x="11982450" y="6617198"/>
            <a:ext cx="3756574" cy="411661"/>
          </a:xfrm>
          <a:prstGeom prst="rect">
            <a:avLst/>
          </a:prstGeom>
        </p:spPr>
        <p:txBody>
          <a:bodyPr lIns="0" tIns="0" rIns="0" bIns="0" rtlCol="0" anchor="t">
            <a:spAutoFit/>
          </a:bodyPr>
          <a:lstStyle/>
          <a:p>
            <a:pPr algn="l">
              <a:lnSpc>
                <a:spcPts val="2687"/>
              </a:lnSpc>
            </a:pPr>
            <a:r>
              <a:rPr lang="en-US" sz="1687">
                <a:solidFill>
                  <a:srgbClr val="D6E5EF"/>
                </a:solidFill>
                <a:latin typeface="Roboto"/>
                <a:ea typeface="Roboto"/>
                <a:cs typeface="Roboto"/>
                <a:sym typeface="Roboto"/>
              </a:rPr>
              <a:t>Lemmatization for consistency.</a:t>
            </a:r>
          </a:p>
        </p:txBody>
      </p:sp>
      <p:sp>
        <p:nvSpPr>
          <p:cNvPr id="24" name="TextBox 24"/>
          <p:cNvSpPr txBox="1"/>
          <p:nvPr/>
        </p:nvSpPr>
        <p:spPr>
          <a:xfrm>
            <a:off x="2323652" y="7481592"/>
            <a:ext cx="2695727" cy="355844"/>
          </a:xfrm>
          <a:prstGeom prst="rect">
            <a:avLst/>
          </a:prstGeom>
        </p:spPr>
        <p:txBody>
          <a:bodyPr lIns="0" tIns="0" rIns="0" bIns="0" rtlCol="0" anchor="t">
            <a:spAutoFit/>
          </a:bodyPr>
          <a:lstStyle/>
          <a:p>
            <a:pPr algn="l">
              <a:lnSpc>
                <a:spcPts val="2625"/>
              </a:lnSpc>
            </a:pPr>
            <a:r>
              <a:rPr lang="en-US" sz="2062" b="1">
                <a:solidFill>
                  <a:srgbClr val="76B9FF"/>
                </a:solidFill>
                <a:latin typeface="Roboto Slab Bold"/>
                <a:ea typeface="Roboto Slab Bold"/>
                <a:cs typeface="Roboto Slab Bold"/>
                <a:sym typeface="Roboto Slab Bold"/>
              </a:rPr>
              <a:t>Why this matters?</a:t>
            </a:r>
          </a:p>
        </p:txBody>
      </p:sp>
      <p:sp>
        <p:nvSpPr>
          <p:cNvPr id="25" name="TextBox 25"/>
          <p:cNvSpPr txBox="1"/>
          <p:nvPr/>
        </p:nvSpPr>
        <p:spPr>
          <a:xfrm>
            <a:off x="2323652" y="8094164"/>
            <a:ext cx="13640543" cy="411661"/>
          </a:xfrm>
          <a:prstGeom prst="rect">
            <a:avLst/>
          </a:prstGeom>
        </p:spPr>
        <p:txBody>
          <a:bodyPr lIns="0" tIns="0" rIns="0" bIns="0" rtlCol="0" anchor="t">
            <a:spAutoFit/>
          </a:bodyPr>
          <a:lstStyle/>
          <a:p>
            <a:pPr marL="254496" lvl="1" indent="-127248" algn="l">
              <a:lnSpc>
                <a:spcPts val="2687"/>
              </a:lnSpc>
              <a:buFont typeface="Arial"/>
              <a:buChar char="•"/>
            </a:pPr>
            <a:r>
              <a:rPr lang="en-US" sz="1687" b="1">
                <a:solidFill>
                  <a:srgbClr val="D6E5EF"/>
                </a:solidFill>
                <a:latin typeface="Roboto Bold"/>
                <a:ea typeface="Roboto Bold"/>
                <a:cs typeface="Roboto Bold"/>
                <a:sym typeface="Roboto Bold"/>
              </a:rPr>
              <a:t>Accuracy:</a:t>
            </a:r>
            <a:r>
              <a:rPr lang="en-US" sz="1687">
                <a:solidFill>
                  <a:srgbClr val="D6E5EF"/>
                </a:solidFill>
                <a:latin typeface="Roboto"/>
                <a:ea typeface="Roboto"/>
                <a:cs typeface="Roboto"/>
                <a:sym typeface="Roboto"/>
              </a:rPr>
              <a:t> Without cleaning, your WordCloud would be filled with words like "the" and "and," which provides zero insight.</a:t>
            </a:r>
          </a:p>
        </p:txBody>
      </p:sp>
      <p:sp>
        <p:nvSpPr>
          <p:cNvPr id="26" name="TextBox 26"/>
          <p:cNvSpPr txBox="1"/>
          <p:nvPr/>
        </p:nvSpPr>
        <p:spPr>
          <a:xfrm>
            <a:off x="2323652" y="8514607"/>
            <a:ext cx="13640543" cy="756647"/>
          </a:xfrm>
          <a:prstGeom prst="rect">
            <a:avLst/>
          </a:prstGeom>
        </p:spPr>
        <p:txBody>
          <a:bodyPr lIns="0" tIns="0" rIns="0" bIns="0" rtlCol="0" anchor="t">
            <a:spAutoFit/>
          </a:bodyPr>
          <a:lstStyle/>
          <a:p>
            <a:pPr marL="254496" lvl="1" indent="-127248" algn="l">
              <a:lnSpc>
                <a:spcPts val="2687"/>
              </a:lnSpc>
              <a:buFont typeface="Arial"/>
              <a:buChar char="•"/>
            </a:pPr>
            <a:r>
              <a:rPr lang="en-US" sz="1687" b="1">
                <a:solidFill>
                  <a:srgbClr val="D6E5EF"/>
                </a:solidFill>
                <a:latin typeface="Roboto Bold"/>
                <a:ea typeface="Roboto Bold"/>
                <a:cs typeface="Roboto Bold"/>
                <a:sym typeface="Roboto Bold"/>
              </a:rPr>
              <a:t>Performance:</a:t>
            </a:r>
            <a:r>
              <a:rPr lang="en-US" sz="1687">
                <a:solidFill>
                  <a:srgbClr val="D6E5EF"/>
                </a:solidFill>
                <a:latin typeface="Roboto"/>
                <a:ea typeface="Roboto"/>
                <a:cs typeface="Roboto"/>
                <a:sym typeface="Roboto"/>
              </a:rPr>
              <a:t> Cleaning reduces the size of the text data, making the </a:t>
            </a:r>
            <a:r>
              <a:rPr lang="en-US" sz="1687" b="1">
                <a:solidFill>
                  <a:srgbClr val="D6E5EF"/>
                </a:solidFill>
                <a:latin typeface="Roboto Bold"/>
                <a:ea typeface="Roboto Bold"/>
                <a:cs typeface="Roboto Bold"/>
                <a:sym typeface="Roboto Bold"/>
              </a:rPr>
              <a:t>Topic Modeling</a:t>
            </a:r>
            <a:r>
              <a:rPr lang="en-US" sz="1687">
                <a:solidFill>
                  <a:srgbClr val="D6E5EF"/>
                </a:solidFill>
                <a:latin typeface="Roboto"/>
                <a:ea typeface="Roboto"/>
                <a:cs typeface="Roboto"/>
                <a:sym typeface="Roboto"/>
              </a:rPr>
              <a:t> and </a:t>
            </a:r>
            <a:r>
              <a:rPr lang="en-US" sz="1687" b="1">
                <a:solidFill>
                  <a:srgbClr val="D6E5EF"/>
                </a:solidFill>
                <a:latin typeface="Roboto Bold"/>
                <a:ea typeface="Roboto Bold"/>
                <a:cs typeface="Roboto Bold"/>
                <a:sym typeface="Roboto Bold"/>
              </a:rPr>
              <a:t>Sentiment Analysis</a:t>
            </a:r>
            <a:r>
              <a:rPr lang="en-US" sz="1687">
                <a:solidFill>
                  <a:srgbClr val="D6E5EF"/>
                </a:solidFill>
                <a:latin typeface="Roboto"/>
                <a:ea typeface="Roboto"/>
                <a:cs typeface="Roboto"/>
                <a:sym typeface="Roboto"/>
              </a:rPr>
              <a:t> steps much faster and more accurate.</a:t>
            </a:r>
          </a:p>
        </p:txBody>
      </p:sp>
      <p:sp>
        <p:nvSpPr>
          <p:cNvPr id="27" name="TextBox 27"/>
          <p:cNvSpPr txBox="1"/>
          <p:nvPr/>
        </p:nvSpPr>
        <p:spPr>
          <a:xfrm>
            <a:off x="2323652" y="9280027"/>
            <a:ext cx="13640543" cy="411661"/>
          </a:xfrm>
          <a:prstGeom prst="rect">
            <a:avLst/>
          </a:prstGeom>
        </p:spPr>
        <p:txBody>
          <a:bodyPr lIns="0" tIns="0" rIns="0" bIns="0" rtlCol="0" anchor="t">
            <a:spAutoFit/>
          </a:bodyPr>
          <a:lstStyle/>
          <a:p>
            <a:pPr marL="254496" lvl="1" indent="-127248" algn="l">
              <a:lnSpc>
                <a:spcPts val="2687"/>
              </a:lnSpc>
              <a:buFont typeface="Arial"/>
              <a:buChar char="•"/>
            </a:pPr>
            <a:r>
              <a:rPr lang="en-US" sz="1687" b="1">
                <a:solidFill>
                  <a:srgbClr val="D6E5EF"/>
                </a:solidFill>
                <a:latin typeface="Roboto Bold"/>
                <a:ea typeface="Roboto Bold"/>
                <a:cs typeface="Roboto Bold"/>
                <a:sym typeface="Roboto Bold"/>
              </a:rPr>
              <a:t>Consistency:</a:t>
            </a:r>
            <a:r>
              <a:rPr lang="en-US" sz="1687">
                <a:solidFill>
                  <a:srgbClr val="D6E5EF"/>
                </a:solidFill>
                <a:latin typeface="Roboto"/>
                <a:ea typeface="Roboto"/>
                <a:cs typeface="Roboto"/>
                <a:sym typeface="Roboto"/>
              </a:rPr>
              <a:t> It ensures that "Good," "good," and "GOOD" are all treated as the same data point.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71B21"/>
            </a:solidFill>
            <a:ln w="12700">
              <a:solidFill>
                <a:srgbClr val="000000"/>
              </a:solidFill>
            </a:ln>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202733"/>
            </a:solidFill>
            <a:ln w="12700">
              <a:solidFill>
                <a:srgbClr val="000000"/>
              </a:solidFill>
            </a:ln>
          </p:spPr>
        </p:sp>
      </p:grpSp>
      <p:sp>
        <p:nvSpPr>
          <p:cNvPr id="6" name="TextBox 6"/>
          <p:cNvSpPr txBox="1"/>
          <p:nvPr/>
        </p:nvSpPr>
        <p:spPr>
          <a:xfrm>
            <a:off x="992238" y="880615"/>
            <a:ext cx="7088238" cy="905027"/>
          </a:xfrm>
          <a:prstGeom prst="rect">
            <a:avLst/>
          </a:prstGeom>
        </p:spPr>
        <p:txBody>
          <a:bodyPr lIns="0" tIns="0" rIns="0" bIns="0" rtlCol="0" anchor="t">
            <a:spAutoFit/>
          </a:bodyPr>
          <a:lstStyle/>
          <a:p>
            <a:pPr algn="l">
              <a:lnSpc>
                <a:spcPts val="6937"/>
              </a:lnSpc>
            </a:pPr>
            <a:r>
              <a:rPr lang="en-US" sz="5562">
                <a:solidFill>
                  <a:srgbClr val="76B9FF"/>
                </a:solidFill>
                <a:latin typeface="Roboto Slab"/>
                <a:ea typeface="Roboto Slab"/>
                <a:cs typeface="Roboto Slab"/>
                <a:sym typeface="Roboto Slab"/>
              </a:rPr>
              <a:t>Topic Modeling</a:t>
            </a:r>
          </a:p>
        </p:txBody>
      </p:sp>
      <p:sp>
        <p:nvSpPr>
          <p:cNvPr id="7" name="TextBox 7"/>
          <p:cNvSpPr txBox="1"/>
          <p:nvPr/>
        </p:nvSpPr>
        <p:spPr>
          <a:xfrm>
            <a:off x="992238" y="2370687"/>
            <a:ext cx="9335395" cy="1909762"/>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Topic modeling automatically discovers hidden themes or abstract topics within large collections of text documents by identifying clusters of words that frequently appear togethe</a:t>
            </a:r>
            <a:r>
              <a:rPr lang="en-US" sz="2187" b="1">
                <a:solidFill>
                  <a:srgbClr val="D6E5EF"/>
                </a:solidFill>
                <a:latin typeface="Roboto Bold"/>
                <a:ea typeface="Roboto Bold"/>
                <a:cs typeface="Roboto Bold"/>
                <a:sym typeface="Roboto Bold"/>
              </a:rPr>
              <a:t>r</a:t>
            </a:r>
            <a:r>
              <a:rPr lang="en-US" sz="2187">
                <a:solidFill>
                  <a:srgbClr val="D6E5EF"/>
                </a:solidFill>
                <a:latin typeface="Roboto"/>
                <a:ea typeface="Roboto"/>
                <a:cs typeface="Roboto"/>
                <a:sym typeface="Roboto"/>
              </a:rPr>
              <a:t>, helping to organize, understand, and summarize vast amounts of unstructured text data.</a:t>
            </a:r>
          </a:p>
        </p:txBody>
      </p:sp>
      <p:sp>
        <p:nvSpPr>
          <p:cNvPr id="8" name="TextBox 8"/>
          <p:cNvSpPr txBox="1"/>
          <p:nvPr/>
        </p:nvSpPr>
        <p:spPr>
          <a:xfrm>
            <a:off x="992238" y="4284316"/>
            <a:ext cx="9335395"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Latent Dirichlet Allocation (LDA), the most widely applied topic modeling method, works as an unsupervised probabilistic model.</a:t>
            </a:r>
          </a:p>
        </p:txBody>
      </p:sp>
      <p:sp>
        <p:nvSpPr>
          <p:cNvPr id="9" name="TextBox 9"/>
          <p:cNvSpPr txBox="1"/>
          <p:nvPr/>
        </p:nvSpPr>
        <p:spPr>
          <a:xfrm>
            <a:off x="992238" y="5290690"/>
            <a:ext cx="9335395"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Each document is viewed as a mixture of topics and each topic is characterized by a distribution over words.</a:t>
            </a:r>
          </a:p>
        </p:txBody>
      </p:sp>
      <p:sp>
        <p:nvSpPr>
          <p:cNvPr id="10" name="TextBox 10"/>
          <p:cNvSpPr txBox="1"/>
          <p:nvPr/>
        </p:nvSpPr>
        <p:spPr>
          <a:xfrm>
            <a:off x="992238" y="6297063"/>
            <a:ext cx="9335395" cy="1909762"/>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Uses a </a:t>
            </a:r>
            <a:r>
              <a:rPr lang="en-US" sz="2187" b="1">
                <a:solidFill>
                  <a:srgbClr val="D6E5EF"/>
                </a:solidFill>
                <a:latin typeface="Roboto Bold"/>
                <a:ea typeface="Roboto Bold"/>
                <a:cs typeface="Roboto Bold"/>
                <a:sym typeface="Roboto Bold"/>
              </a:rPr>
              <a:t>Bag of words (BoW)</a:t>
            </a:r>
            <a:r>
              <a:rPr lang="en-US" sz="2187">
                <a:solidFill>
                  <a:srgbClr val="D6E5EF"/>
                </a:solidFill>
                <a:latin typeface="Roboto"/>
                <a:ea typeface="Roboto"/>
                <a:cs typeface="Roboto"/>
                <a:sym typeface="Roboto"/>
              </a:rPr>
              <a:t> to convert text into numerical format. It simplifies complex natural language by focusing on word frequency and ignoring order and grammar, which is sufficient for finding topical patterns.</a:t>
            </a:r>
          </a:p>
        </p:txBody>
      </p:sp>
      <p:sp>
        <p:nvSpPr>
          <p:cNvPr id="11" name="TextBox 11"/>
          <p:cNvSpPr txBox="1"/>
          <p:nvPr/>
        </p:nvSpPr>
        <p:spPr>
          <a:xfrm>
            <a:off x="992238" y="8210702"/>
            <a:ext cx="9335395"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D6E5EF"/>
                </a:solidFill>
                <a:latin typeface="Roboto"/>
                <a:ea typeface="Roboto"/>
                <a:cs typeface="Roboto"/>
                <a:sym typeface="Roboto"/>
              </a:rPr>
              <a:t>LDA Iteratively refine topic–word and document–topic distributions. Output the final topics with their most important words.</a:t>
            </a:r>
          </a:p>
        </p:txBody>
      </p:sp>
      <p:sp>
        <p:nvSpPr>
          <p:cNvPr id="12" name="Freeform 12" descr="preencoded.png"/>
          <p:cNvSpPr/>
          <p:nvPr/>
        </p:nvSpPr>
        <p:spPr>
          <a:xfrm>
            <a:off x="11028912" y="2529783"/>
            <a:ext cx="6276232" cy="4213917"/>
          </a:xfrm>
          <a:custGeom>
            <a:avLst/>
            <a:gdLst/>
            <a:ahLst/>
            <a:cxnLst/>
            <a:rect l="l" t="t" r="r" b="b"/>
            <a:pathLst>
              <a:path w="6276232" h="4213917">
                <a:moveTo>
                  <a:pt x="0" y="0"/>
                </a:moveTo>
                <a:lnTo>
                  <a:pt x="6276232" y="0"/>
                </a:lnTo>
                <a:lnTo>
                  <a:pt x="6276232" y="4213917"/>
                </a:lnTo>
                <a:lnTo>
                  <a:pt x="0" y="4213917"/>
                </a:lnTo>
                <a:lnTo>
                  <a:pt x="0" y="0"/>
                </a:lnTo>
                <a:close/>
              </a:path>
            </a:pathLst>
          </a:custGeom>
          <a:blipFill>
            <a:blip r:embed="rId3"/>
            <a:stretch>
              <a:fillRect l="-51" r="-51"/>
            </a:stretch>
          </a:blipFill>
        </p:spPr>
      </p:sp>
      <p:sp>
        <p:nvSpPr>
          <p:cNvPr id="13" name="TextBox 13"/>
          <p:cNvSpPr txBox="1"/>
          <p:nvPr/>
        </p:nvSpPr>
        <p:spPr>
          <a:xfrm>
            <a:off x="11028912" y="6967385"/>
            <a:ext cx="6276232" cy="1456134"/>
          </a:xfrm>
          <a:prstGeom prst="rect">
            <a:avLst/>
          </a:prstGeom>
        </p:spPr>
        <p:txBody>
          <a:bodyPr lIns="0" tIns="0" rIns="0" bIns="0" rtlCol="0" anchor="t">
            <a:spAutoFit/>
          </a:bodyPr>
          <a:lstStyle/>
          <a:p>
            <a:pPr algn="l">
              <a:lnSpc>
                <a:spcPts val="3562"/>
              </a:lnSpc>
            </a:pPr>
            <a:r>
              <a:rPr lang="en-US" sz="2187">
                <a:solidFill>
                  <a:srgbClr val="D6E5EF"/>
                </a:solidFill>
                <a:latin typeface="Roboto"/>
                <a:ea typeface="Roboto"/>
                <a:cs typeface="Roboto"/>
                <a:sym typeface="Roboto"/>
              </a:rPr>
              <a:t>Using </a:t>
            </a:r>
            <a:r>
              <a:rPr lang="en-US" sz="2187" b="1">
                <a:solidFill>
                  <a:srgbClr val="D6E5EF"/>
                </a:solidFill>
                <a:latin typeface="Roboto Bold"/>
                <a:ea typeface="Roboto Bold"/>
                <a:cs typeface="Roboto Bold"/>
                <a:sym typeface="Roboto Bold"/>
              </a:rPr>
              <a:t>Coherence </a:t>
            </a:r>
            <a:r>
              <a:rPr lang="en-US" sz="2187">
                <a:solidFill>
                  <a:srgbClr val="D6E5EF"/>
                </a:solidFill>
                <a:latin typeface="Roboto"/>
                <a:ea typeface="Roboto"/>
                <a:cs typeface="Roboto"/>
                <a:sym typeface="Roboto"/>
              </a:rPr>
              <a:t>to determine the "quality" of topics, ensuring they are human-readable and distinct.</a:t>
            </a:r>
          </a:p>
        </p:txBody>
      </p:sp>
      <p:sp>
        <p:nvSpPr>
          <p:cNvPr id="14" name="TextBox 14"/>
          <p:cNvSpPr txBox="1"/>
          <p:nvPr/>
        </p:nvSpPr>
        <p:spPr>
          <a:xfrm>
            <a:off x="11028912" y="8583368"/>
            <a:ext cx="6276232" cy="548878"/>
          </a:xfrm>
          <a:prstGeom prst="rect">
            <a:avLst/>
          </a:prstGeom>
        </p:spPr>
        <p:txBody>
          <a:bodyPr lIns="0" tIns="0" rIns="0" bIns="0" rtlCol="0" anchor="t">
            <a:spAutoFit/>
          </a:bodyPr>
          <a:lstStyle/>
          <a:p>
            <a:pPr algn="l">
              <a:lnSpc>
                <a:spcPts val="3562"/>
              </a:lnSpc>
            </a:pPr>
            <a:r>
              <a:rPr lang="en-US" sz="2187">
                <a:solidFill>
                  <a:srgbClr val="D6E5EF"/>
                </a:solidFill>
                <a:latin typeface="Roboto"/>
                <a:ea typeface="Roboto"/>
                <a:cs typeface="Roboto"/>
                <a:sym typeface="Roboto"/>
              </a:rPr>
              <a:t>Best Coherence = 0.5979 at K (topics) = 10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1828</Words>
  <Application>Microsoft Office PowerPoint</Application>
  <PresentationFormat>Custom</PresentationFormat>
  <Paragraphs>176</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Roboto Italics</vt:lpstr>
      <vt:lpstr>Calibri</vt:lpstr>
      <vt:lpstr>Roboto</vt:lpstr>
      <vt:lpstr>Arial</vt:lpstr>
      <vt:lpstr>Roboto Bold</vt:lpstr>
      <vt:lpstr>Roboto Slab Bold</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Unveiling-Insights.pptx</dc:title>
  <dc:creator>Dhanunjay Padmanabham</dc:creator>
  <cp:lastModifiedBy>Dhanunjay Padmanabham</cp:lastModifiedBy>
  <cp:revision>3</cp:revision>
  <dcterms:created xsi:type="dcterms:W3CDTF">2006-08-16T00:00:00Z</dcterms:created>
  <dcterms:modified xsi:type="dcterms:W3CDTF">2026-01-22T12:15:32Z</dcterms:modified>
  <dc:identifier>DAG_JCsAfNI</dc:identifier>
</cp:coreProperties>
</file>

<file path=docProps/thumbnail.jpeg>
</file>